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1" r:id="rId5"/>
    <p:sldId id="259" r:id="rId6"/>
    <p:sldId id="264" r:id="rId7"/>
    <p:sldId id="263" r:id="rId8"/>
    <p:sldId id="272" r:id="rId9"/>
    <p:sldId id="271" r:id="rId10"/>
    <p:sldId id="282" r:id="rId11"/>
    <p:sldId id="260" r:id="rId12"/>
    <p:sldId id="261" r:id="rId13"/>
    <p:sldId id="265" r:id="rId14"/>
    <p:sldId id="283" r:id="rId15"/>
    <p:sldId id="274" r:id="rId16"/>
    <p:sldId id="276" r:id="rId17"/>
    <p:sldId id="285" r:id="rId18"/>
    <p:sldId id="286" r:id="rId19"/>
    <p:sldId id="280" r:id="rId20"/>
    <p:sldId id="287" r:id="rId21"/>
    <p:sldId id="288" r:id="rId22"/>
    <p:sldId id="279" r:id="rId23"/>
    <p:sldId id="284" r:id="rId24"/>
    <p:sldId id="289" r:id="rId25"/>
    <p:sldId id="266" r:id="rId26"/>
    <p:sldId id="267" r:id="rId27"/>
    <p:sldId id="269" r:id="rId28"/>
    <p:sldId id="270"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A16752-9874-45EE-9F0C-C29CA13DF924}">
          <p14:sldIdLst>
            <p14:sldId id="256"/>
            <p14:sldId id="257"/>
            <p14:sldId id="258"/>
            <p14:sldId id="281"/>
            <p14:sldId id="259"/>
            <p14:sldId id="264"/>
            <p14:sldId id="263"/>
            <p14:sldId id="272"/>
            <p14:sldId id="271"/>
            <p14:sldId id="282"/>
            <p14:sldId id="260"/>
            <p14:sldId id="261"/>
            <p14:sldId id="265"/>
            <p14:sldId id="283"/>
            <p14:sldId id="274"/>
            <p14:sldId id="276"/>
            <p14:sldId id="285"/>
            <p14:sldId id="286"/>
            <p14:sldId id="280"/>
            <p14:sldId id="287"/>
            <p14:sldId id="288"/>
            <p14:sldId id="279"/>
            <p14:sldId id="284"/>
            <p14:sldId id="289"/>
          </p14:sldIdLst>
        </p14:section>
        <p14:section name="Appendix" id="{CE89743A-0E33-476A-B8B7-B4A8F2C80520}">
          <p14:sldIdLst>
            <p14:sldId id="266"/>
            <p14:sldId id="267"/>
            <p14:sldId id="269"/>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F1575-F66E-4B1F-8DFF-8653F158EEA9}"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CB2D7-20B3-4AA1-9D6D-4FC69B54CC37}" type="slidenum">
              <a:rPr lang="en-US" smtClean="0"/>
              <a:t>‹#›</a:t>
            </a:fld>
            <a:endParaRPr lang="en-US"/>
          </a:p>
        </p:txBody>
      </p:sp>
    </p:spTree>
    <p:extLst>
      <p:ext uri="{BB962C8B-B14F-4D97-AF65-F5344CB8AC3E}">
        <p14:creationId xmlns:p14="http://schemas.microsoft.com/office/powerpoint/2010/main" val="298807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DCB2D7-20B3-4AA1-9D6D-4FC69B54CC37}" type="slidenum">
              <a:rPr lang="en-US" smtClean="0"/>
              <a:t>3</a:t>
            </a:fld>
            <a:endParaRPr lang="en-US"/>
          </a:p>
        </p:txBody>
      </p:sp>
    </p:spTree>
    <p:extLst>
      <p:ext uri="{BB962C8B-B14F-4D97-AF65-F5344CB8AC3E}">
        <p14:creationId xmlns:p14="http://schemas.microsoft.com/office/powerpoint/2010/main" val="347242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4A47-C057-4B60-847E-8E081953D950}"/>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19FCC1AA-6D0F-4D03-A413-7BB049812555}"/>
              </a:ext>
            </a:extLst>
          </p:cNvPr>
          <p:cNvSpPr>
            <a:spLocks noGrp="1"/>
          </p:cNvSpPr>
          <p:nvPr>
            <p:ph type="subTitle" idx="1"/>
          </p:nvPr>
        </p:nvSpPr>
        <p:spPr>
          <a:xfrm>
            <a:off x="1524000" y="3602038"/>
            <a:ext cx="9144000"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D43D5C-BEC5-4E3E-9783-AD335AA7BDDB}"/>
              </a:ext>
            </a:extLst>
          </p:cNvPr>
          <p:cNvSpPr>
            <a:spLocks noGrp="1"/>
          </p:cNvSpPr>
          <p:nvPr>
            <p:ph type="dt" sz="half" idx="10"/>
          </p:nvPr>
        </p:nvSpPr>
        <p:spPr/>
        <p:txBody>
          <a:bodyPr/>
          <a:lstStyle/>
          <a:p>
            <a:fld id="{7E93D696-0108-4484-8002-94693ADCFA48}" type="datetime1">
              <a:rPr lang="en-US" smtClean="0"/>
              <a:t>11/30/2021</a:t>
            </a:fld>
            <a:endParaRPr lang="en-US" dirty="0"/>
          </a:p>
        </p:txBody>
      </p:sp>
      <p:sp>
        <p:nvSpPr>
          <p:cNvPr id="5" name="Footer Placeholder 4">
            <a:extLst>
              <a:ext uri="{FF2B5EF4-FFF2-40B4-BE49-F238E27FC236}">
                <a16:creationId xmlns:a16="http://schemas.microsoft.com/office/drawing/2014/main" id="{A1C5C9C6-21BA-4992-983A-412A606EC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4C6C3-4696-4CFA-8D26-D499A935DF18}"/>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46134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FE12-1523-432A-9D45-0C1F1722C3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41247E-6131-4CAE-AC56-B6B25253F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BF093-66D3-4A39-83E5-3D870D4B90FE}"/>
              </a:ext>
            </a:extLst>
          </p:cNvPr>
          <p:cNvSpPr>
            <a:spLocks noGrp="1"/>
          </p:cNvSpPr>
          <p:nvPr>
            <p:ph type="dt" sz="half" idx="10"/>
          </p:nvPr>
        </p:nvSpPr>
        <p:spPr/>
        <p:txBody>
          <a:bodyPr/>
          <a:lstStyle/>
          <a:p>
            <a:fld id="{08BF7325-0437-4533-9782-A26B6E44AEB6}" type="datetime1">
              <a:rPr lang="en-US" smtClean="0"/>
              <a:t>11/30/2021</a:t>
            </a:fld>
            <a:endParaRPr lang="en-US"/>
          </a:p>
        </p:txBody>
      </p:sp>
      <p:sp>
        <p:nvSpPr>
          <p:cNvPr id="5" name="Footer Placeholder 4">
            <a:extLst>
              <a:ext uri="{FF2B5EF4-FFF2-40B4-BE49-F238E27FC236}">
                <a16:creationId xmlns:a16="http://schemas.microsoft.com/office/drawing/2014/main" id="{193B5384-4564-4BA5-BFDE-98C8AAEAA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97328-F3AB-4439-A429-3491CFEAE215}"/>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26050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AAA5B-05C6-429C-8DC6-3ECB082E8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B63CB-7BB3-4333-A1EB-99E5ED213D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5B5C6-1A1E-4117-8010-B00AC0E9BD4A}"/>
              </a:ext>
            </a:extLst>
          </p:cNvPr>
          <p:cNvSpPr>
            <a:spLocks noGrp="1"/>
          </p:cNvSpPr>
          <p:nvPr>
            <p:ph type="dt" sz="half" idx="10"/>
          </p:nvPr>
        </p:nvSpPr>
        <p:spPr/>
        <p:txBody>
          <a:bodyPr/>
          <a:lstStyle/>
          <a:p>
            <a:fld id="{EB607C85-1F49-40FA-AC4D-32C3C31E5633}" type="datetime1">
              <a:rPr lang="en-US" smtClean="0"/>
              <a:t>11/30/2021</a:t>
            </a:fld>
            <a:endParaRPr lang="en-US"/>
          </a:p>
        </p:txBody>
      </p:sp>
      <p:sp>
        <p:nvSpPr>
          <p:cNvPr id="5" name="Footer Placeholder 4">
            <a:extLst>
              <a:ext uri="{FF2B5EF4-FFF2-40B4-BE49-F238E27FC236}">
                <a16:creationId xmlns:a16="http://schemas.microsoft.com/office/drawing/2014/main" id="{3A5C49BA-BFCD-4EFD-B0D1-0298903E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FEA16-7FE9-4E94-8C6B-D9EBD41B836D}"/>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44476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F5E5-0979-49BB-B450-93FC1585264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115F32-DC18-4C3B-BBFC-CFDCEB957AE4}"/>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C3688C-7F71-4033-B6ED-A5A4D92685D5}"/>
              </a:ext>
            </a:extLst>
          </p:cNvPr>
          <p:cNvSpPr>
            <a:spLocks noGrp="1"/>
          </p:cNvSpPr>
          <p:nvPr>
            <p:ph type="dt" sz="half" idx="10"/>
          </p:nvPr>
        </p:nvSpPr>
        <p:spPr/>
        <p:txBody>
          <a:bodyPr/>
          <a:lstStyle/>
          <a:p>
            <a:fld id="{EB14DAF1-3E93-4CB4-8531-76E2D5C1E2DE}" type="datetime1">
              <a:rPr lang="en-US" smtClean="0"/>
              <a:t>11/30/2021</a:t>
            </a:fld>
            <a:endParaRPr lang="en-US" dirty="0"/>
          </a:p>
        </p:txBody>
      </p:sp>
      <p:sp>
        <p:nvSpPr>
          <p:cNvPr id="5" name="Footer Placeholder 4">
            <a:extLst>
              <a:ext uri="{FF2B5EF4-FFF2-40B4-BE49-F238E27FC236}">
                <a16:creationId xmlns:a16="http://schemas.microsoft.com/office/drawing/2014/main" id="{38E416EA-08E4-4EEA-B107-4A48E5D1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7F836-3A85-4B10-BEA4-7467C358CAB9}"/>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45115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1F13-D28E-41AB-A5D8-99B111BCE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290F55-EEA7-4AE3-BEC6-8380239822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0030A2-4BE1-4936-9AB4-2BCFEA5765F4}"/>
              </a:ext>
            </a:extLst>
          </p:cNvPr>
          <p:cNvSpPr>
            <a:spLocks noGrp="1"/>
          </p:cNvSpPr>
          <p:nvPr>
            <p:ph type="dt" sz="half" idx="10"/>
          </p:nvPr>
        </p:nvSpPr>
        <p:spPr/>
        <p:txBody>
          <a:bodyPr/>
          <a:lstStyle/>
          <a:p>
            <a:fld id="{A2410B4A-A32E-4A9C-967C-F48E841EF18A}" type="datetime1">
              <a:rPr lang="en-US" smtClean="0"/>
              <a:t>11/30/2021</a:t>
            </a:fld>
            <a:endParaRPr lang="en-US"/>
          </a:p>
        </p:txBody>
      </p:sp>
      <p:sp>
        <p:nvSpPr>
          <p:cNvPr id="5" name="Footer Placeholder 4">
            <a:extLst>
              <a:ext uri="{FF2B5EF4-FFF2-40B4-BE49-F238E27FC236}">
                <a16:creationId xmlns:a16="http://schemas.microsoft.com/office/drawing/2014/main" id="{3587BA42-F244-4D53-9BBD-D7AB2959F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FF28-E637-4E1F-ACC5-C7A7C3064D93}"/>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33552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7A95-FAD7-4B60-91C3-0AA12C71F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75A1A-BE6F-4F93-808B-5601E7256111}"/>
              </a:ext>
            </a:extLst>
          </p:cNvPr>
          <p:cNvSpPr>
            <a:spLocks noGrp="1"/>
          </p:cNvSpPr>
          <p:nvPr>
            <p:ph sz="half" idx="1"/>
          </p:nvPr>
        </p:nvSpPr>
        <p:spPr>
          <a:xfrm>
            <a:off x="838200" y="1218479"/>
            <a:ext cx="5181600" cy="4958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9FFE5-8FF8-4D51-B3A3-9C3BC2AD6881}"/>
              </a:ext>
            </a:extLst>
          </p:cNvPr>
          <p:cNvSpPr>
            <a:spLocks noGrp="1"/>
          </p:cNvSpPr>
          <p:nvPr>
            <p:ph sz="half" idx="2"/>
          </p:nvPr>
        </p:nvSpPr>
        <p:spPr>
          <a:xfrm>
            <a:off x="6172200" y="1218479"/>
            <a:ext cx="5181600" cy="49584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B4B8B74-7EB9-42E5-A09B-B3AADE74F9F9}"/>
              </a:ext>
            </a:extLst>
          </p:cNvPr>
          <p:cNvSpPr>
            <a:spLocks noGrp="1"/>
          </p:cNvSpPr>
          <p:nvPr>
            <p:ph type="dt" sz="half" idx="10"/>
          </p:nvPr>
        </p:nvSpPr>
        <p:spPr/>
        <p:txBody>
          <a:bodyPr/>
          <a:lstStyle/>
          <a:p>
            <a:fld id="{E13FA262-AC3F-4826-BB0D-AD6D72274A71}" type="datetime1">
              <a:rPr lang="en-US" smtClean="0"/>
              <a:t>11/30/2021</a:t>
            </a:fld>
            <a:endParaRPr lang="en-US"/>
          </a:p>
        </p:txBody>
      </p:sp>
      <p:sp>
        <p:nvSpPr>
          <p:cNvPr id="6" name="Footer Placeholder 5">
            <a:extLst>
              <a:ext uri="{FF2B5EF4-FFF2-40B4-BE49-F238E27FC236}">
                <a16:creationId xmlns:a16="http://schemas.microsoft.com/office/drawing/2014/main" id="{03E7D90F-44A9-4231-9B02-B0B798497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0499B-3EAE-41A7-AACA-E35474BCA013}"/>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15154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62C8-3F7F-4B61-B902-C92CEB9749E1}"/>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43DAD2-EBC0-40D4-B0ED-2956A9FFA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FF98B-6074-448B-A723-B8A81C511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780A2-EA93-4899-BC6E-245BC6A701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4DB551-564C-47AC-8280-FCF54B6E4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695835-61FA-4BD3-9E1A-C222B9532A66}"/>
              </a:ext>
            </a:extLst>
          </p:cNvPr>
          <p:cNvSpPr>
            <a:spLocks noGrp="1"/>
          </p:cNvSpPr>
          <p:nvPr>
            <p:ph type="dt" sz="half" idx="10"/>
          </p:nvPr>
        </p:nvSpPr>
        <p:spPr/>
        <p:txBody>
          <a:bodyPr/>
          <a:lstStyle/>
          <a:p>
            <a:fld id="{00A7AD6F-7C00-4BFD-88F0-A0DF42AD0D87}" type="datetime1">
              <a:rPr lang="en-US" smtClean="0"/>
              <a:t>11/30/2021</a:t>
            </a:fld>
            <a:endParaRPr lang="en-US"/>
          </a:p>
        </p:txBody>
      </p:sp>
      <p:sp>
        <p:nvSpPr>
          <p:cNvPr id="8" name="Footer Placeholder 7">
            <a:extLst>
              <a:ext uri="{FF2B5EF4-FFF2-40B4-BE49-F238E27FC236}">
                <a16:creationId xmlns:a16="http://schemas.microsoft.com/office/drawing/2014/main" id="{E59B4F24-F5A6-425D-B3EA-66BB9E729E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DDF84-D62A-4B62-A864-62691A6B125A}"/>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46026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F7F5-31F8-4716-81DD-D2EA0136AB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129CA-6A57-4D04-807B-7C6B2CC749ED}"/>
              </a:ext>
            </a:extLst>
          </p:cNvPr>
          <p:cNvSpPr>
            <a:spLocks noGrp="1"/>
          </p:cNvSpPr>
          <p:nvPr>
            <p:ph type="dt" sz="half" idx="10"/>
          </p:nvPr>
        </p:nvSpPr>
        <p:spPr/>
        <p:txBody>
          <a:bodyPr/>
          <a:lstStyle/>
          <a:p>
            <a:fld id="{ADD9B263-0D89-48B2-97BF-A55C342F2B51}" type="datetime1">
              <a:rPr lang="en-US" smtClean="0"/>
              <a:t>11/30/2021</a:t>
            </a:fld>
            <a:endParaRPr lang="en-US"/>
          </a:p>
        </p:txBody>
      </p:sp>
      <p:sp>
        <p:nvSpPr>
          <p:cNvPr id="4" name="Footer Placeholder 3">
            <a:extLst>
              <a:ext uri="{FF2B5EF4-FFF2-40B4-BE49-F238E27FC236}">
                <a16:creationId xmlns:a16="http://schemas.microsoft.com/office/drawing/2014/main" id="{151556BC-7E4E-41BC-95F5-71A072674C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2F237A-97F8-48C0-9C03-DCF63F0C5672}"/>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70165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AF215F-8F4A-4288-BE23-7D3E73FB59A4}"/>
              </a:ext>
            </a:extLst>
          </p:cNvPr>
          <p:cNvSpPr>
            <a:spLocks noGrp="1"/>
          </p:cNvSpPr>
          <p:nvPr>
            <p:ph type="dt" sz="half" idx="10"/>
          </p:nvPr>
        </p:nvSpPr>
        <p:spPr/>
        <p:txBody>
          <a:bodyPr/>
          <a:lstStyle/>
          <a:p>
            <a:fld id="{9F91E55D-AA86-45D5-9618-2B85D82AF7EA}" type="datetime1">
              <a:rPr lang="en-US" smtClean="0"/>
              <a:t>11/30/2021</a:t>
            </a:fld>
            <a:endParaRPr lang="en-US"/>
          </a:p>
        </p:txBody>
      </p:sp>
      <p:sp>
        <p:nvSpPr>
          <p:cNvPr id="3" name="Footer Placeholder 2">
            <a:extLst>
              <a:ext uri="{FF2B5EF4-FFF2-40B4-BE49-F238E27FC236}">
                <a16:creationId xmlns:a16="http://schemas.microsoft.com/office/drawing/2014/main" id="{035260CE-9229-4D0D-B5AA-CF1DBB1976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B5FFA9-8AFA-496D-A6CA-8317E828799D}"/>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426833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69B-5CFD-4D6C-8FF4-7544DD14D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C48D71-9AEC-4BDA-A92F-A0B9D92D0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3CD619-C632-4564-82ED-BCBF12382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61FB5-FFE9-4E7E-9922-F743888D97F2}"/>
              </a:ext>
            </a:extLst>
          </p:cNvPr>
          <p:cNvSpPr>
            <a:spLocks noGrp="1"/>
          </p:cNvSpPr>
          <p:nvPr>
            <p:ph type="dt" sz="half" idx="10"/>
          </p:nvPr>
        </p:nvSpPr>
        <p:spPr/>
        <p:txBody>
          <a:bodyPr/>
          <a:lstStyle/>
          <a:p>
            <a:fld id="{6ADDB472-7025-451C-9A28-1A63A2E123DF}" type="datetime1">
              <a:rPr lang="en-US" smtClean="0"/>
              <a:t>11/30/2021</a:t>
            </a:fld>
            <a:endParaRPr lang="en-US"/>
          </a:p>
        </p:txBody>
      </p:sp>
      <p:sp>
        <p:nvSpPr>
          <p:cNvPr id="6" name="Footer Placeholder 5">
            <a:extLst>
              <a:ext uri="{FF2B5EF4-FFF2-40B4-BE49-F238E27FC236}">
                <a16:creationId xmlns:a16="http://schemas.microsoft.com/office/drawing/2014/main" id="{F3B0A7B8-9478-44D2-ADD7-3FE39ECD2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9E331-9417-41F8-BDD2-CDF79221EA82}"/>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16738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314C-C0E9-4561-9390-7646B00151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9B6CF-3818-4D3B-96A0-916FC97E9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142A5-82D3-4E95-858C-EA2F1BD9D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FAFB3-62E1-4956-96E3-6B11FABD059B}"/>
              </a:ext>
            </a:extLst>
          </p:cNvPr>
          <p:cNvSpPr>
            <a:spLocks noGrp="1"/>
          </p:cNvSpPr>
          <p:nvPr>
            <p:ph type="dt" sz="half" idx="10"/>
          </p:nvPr>
        </p:nvSpPr>
        <p:spPr/>
        <p:txBody>
          <a:bodyPr/>
          <a:lstStyle/>
          <a:p>
            <a:fld id="{5238595F-0EFD-4CFB-BC86-424BFF6E3BAA}" type="datetime1">
              <a:rPr lang="en-US" smtClean="0"/>
              <a:t>11/30/2021</a:t>
            </a:fld>
            <a:endParaRPr lang="en-US"/>
          </a:p>
        </p:txBody>
      </p:sp>
      <p:sp>
        <p:nvSpPr>
          <p:cNvPr id="6" name="Footer Placeholder 5">
            <a:extLst>
              <a:ext uri="{FF2B5EF4-FFF2-40B4-BE49-F238E27FC236}">
                <a16:creationId xmlns:a16="http://schemas.microsoft.com/office/drawing/2014/main" id="{10386D80-BE0A-4085-9017-798B85AAA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B5667-9A64-4B6F-9141-8D15ADA426D4}"/>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030705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E78582-99E5-4553-9120-EE7DB87ECD0C}"/>
              </a:ext>
            </a:extLst>
          </p:cNvPr>
          <p:cNvSpPr>
            <a:spLocks noGrp="1"/>
          </p:cNvSpPr>
          <p:nvPr>
            <p:ph type="title"/>
          </p:nvPr>
        </p:nvSpPr>
        <p:spPr>
          <a:xfrm>
            <a:off x="838200" y="365126"/>
            <a:ext cx="10515600" cy="9351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D0D43-08B8-4170-AC3D-103DD7338D4B}"/>
              </a:ext>
            </a:extLst>
          </p:cNvPr>
          <p:cNvSpPr>
            <a:spLocks noGrp="1"/>
          </p:cNvSpPr>
          <p:nvPr>
            <p:ph type="body" idx="1"/>
          </p:nvPr>
        </p:nvSpPr>
        <p:spPr>
          <a:xfrm>
            <a:off x="838200" y="1479665"/>
            <a:ext cx="10515600" cy="4697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73D6F7-8F7B-40C2-A7DD-013B104D7B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nsolas" panose="020B0609020204030204" pitchFamily="49" charset="0"/>
              </a:defRPr>
            </a:lvl1pPr>
          </a:lstStyle>
          <a:p>
            <a:fld id="{9DEE8E9B-0987-4F14-931B-A81948043CB7}" type="datetime1">
              <a:rPr lang="en-US" smtClean="0"/>
              <a:t>11/30/2021</a:t>
            </a:fld>
            <a:endParaRPr lang="en-US"/>
          </a:p>
        </p:txBody>
      </p:sp>
      <p:sp>
        <p:nvSpPr>
          <p:cNvPr id="5" name="Footer Placeholder 4">
            <a:extLst>
              <a:ext uri="{FF2B5EF4-FFF2-40B4-BE49-F238E27FC236}">
                <a16:creationId xmlns:a16="http://schemas.microsoft.com/office/drawing/2014/main" id="{C859173E-71B4-446C-A27B-F89280B7B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nsolas" panose="020B0609020204030204" pitchFamily="49" charset="0"/>
              </a:defRPr>
            </a:lvl1pPr>
          </a:lstStyle>
          <a:p>
            <a:endParaRPr lang="en-US" dirty="0"/>
          </a:p>
        </p:txBody>
      </p:sp>
      <p:sp>
        <p:nvSpPr>
          <p:cNvPr id="6" name="Slide Number Placeholder 5">
            <a:extLst>
              <a:ext uri="{FF2B5EF4-FFF2-40B4-BE49-F238E27FC236}">
                <a16:creationId xmlns:a16="http://schemas.microsoft.com/office/drawing/2014/main" id="{828BC2E8-74FE-4A09-9474-EEEA9E2F63E1}"/>
              </a:ext>
            </a:extLst>
          </p:cNvPr>
          <p:cNvSpPr>
            <a:spLocks noGrp="1"/>
          </p:cNvSpPr>
          <p:nvPr>
            <p:ph type="sldNum" sz="quarter" idx="4"/>
          </p:nvPr>
        </p:nvSpPr>
        <p:spPr>
          <a:xfrm>
            <a:off x="11353799" y="6356350"/>
            <a:ext cx="739833" cy="365125"/>
          </a:xfrm>
          <a:prstGeom prst="rect">
            <a:avLst/>
          </a:prstGeom>
        </p:spPr>
        <p:txBody>
          <a:bodyPr vert="horz" lIns="91440" tIns="45720" rIns="91440" bIns="45720" rtlCol="0" anchor="ctr"/>
          <a:lstStyle>
            <a:lvl1pPr algn="r">
              <a:defRPr sz="1200">
                <a:solidFill>
                  <a:schemeClr val="tx1">
                    <a:tint val="75000"/>
                  </a:schemeClr>
                </a:solidFill>
                <a:latin typeface="Consolas" panose="020B0609020204030204" pitchFamily="49" charset="0"/>
              </a:defRPr>
            </a:lvl1pPr>
          </a:lstStyle>
          <a:p>
            <a:fld id="{F18A0AEE-32A2-491A-A534-364C1C1E6E4B}" type="slidenum">
              <a:rPr lang="en-US" smtClean="0"/>
              <a:pPr/>
              <a:t>‹#›</a:t>
            </a:fld>
            <a:endParaRPr lang="en-US"/>
          </a:p>
        </p:txBody>
      </p:sp>
    </p:spTree>
    <p:extLst>
      <p:ext uri="{BB962C8B-B14F-4D97-AF65-F5344CB8AC3E}">
        <p14:creationId xmlns:p14="http://schemas.microsoft.com/office/powerpoint/2010/main" val="221822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people.cs.pitt.edu/~milos/courses/cs1675-Spring2019/Lectures/class15b.pdf"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7885-A6B4-48B6-AA86-BC54251E5D11}"/>
              </a:ext>
            </a:extLst>
          </p:cNvPr>
          <p:cNvSpPr>
            <a:spLocks noGrp="1"/>
          </p:cNvSpPr>
          <p:nvPr>
            <p:ph type="ctrTitle"/>
          </p:nvPr>
        </p:nvSpPr>
        <p:spPr>
          <a:xfrm>
            <a:off x="1524000" y="567267"/>
            <a:ext cx="9144000" cy="2446866"/>
          </a:xfrm>
        </p:spPr>
        <p:txBody>
          <a:bodyPr>
            <a:normAutofit/>
          </a:bodyPr>
          <a:lstStyle/>
          <a:p>
            <a:r>
              <a:rPr lang="en-US" dirty="0"/>
              <a:t>Road Accident Severity Classification Using US Accidents Dataset</a:t>
            </a:r>
          </a:p>
        </p:txBody>
      </p:sp>
      <p:sp>
        <p:nvSpPr>
          <p:cNvPr id="3" name="Subtitle 2">
            <a:extLst>
              <a:ext uri="{FF2B5EF4-FFF2-40B4-BE49-F238E27FC236}">
                <a16:creationId xmlns:a16="http://schemas.microsoft.com/office/drawing/2014/main" id="{98011DF0-CBAD-470A-A45E-C190A120FB65}"/>
              </a:ext>
            </a:extLst>
          </p:cNvPr>
          <p:cNvSpPr>
            <a:spLocks noGrp="1"/>
          </p:cNvSpPr>
          <p:nvPr>
            <p:ph type="subTitle" idx="1"/>
          </p:nvPr>
        </p:nvSpPr>
        <p:spPr>
          <a:xfrm>
            <a:off x="1524000" y="3505200"/>
            <a:ext cx="9144000" cy="982134"/>
          </a:xfrm>
        </p:spPr>
        <p:txBody>
          <a:bodyPr/>
          <a:lstStyle/>
          <a:p>
            <a:r>
              <a:rPr lang="en-US" dirty="0"/>
              <a:t>Project for CSE 5523: Machine Learning and Statistical Pattern Recognition</a:t>
            </a:r>
          </a:p>
        </p:txBody>
      </p:sp>
      <p:sp>
        <p:nvSpPr>
          <p:cNvPr id="5" name="TextBox 4">
            <a:extLst>
              <a:ext uri="{FF2B5EF4-FFF2-40B4-BE49-F238E27FC236}">
                <a16:creationId xmlns:a16="http://schemas.microsoft.com/office/drawing/2014/main" id="{A79DFF12-DC5F-4DD6-AA67-23748471515F}"/>
              </a:ext>
            </a:extLst>
          </p:cNvPr>
          <p:cNvSpPr txBox="1"/>
          <p:nvPr/>
        </p:nvSpPr>
        <p:spPr>
          <a:xfrm>
            <a:off x="1676401" y="4796136"/>
            <a:ext cx="6096000" cy="1200329"/>
          </a:xfrm>
          <a:prstGeom prst="rect">
            <a:avLst/>
          </a:prstGeom>
          <a:noFill/>
        </p:spPr>
        <p:txBody>
          <a:bodyPr wrap="square">
            <a:spAutoFit/>
          </a:bodyPr>
          <a:lstStyle/>
          <a:p>
            <a:r>
              <a:rPr lang="en-US" sz="2400" b="1" dirty="0"/>
              <a:t>Team Members:</a:t>
            </a:r>
          </a:p>
          <a:p>
            <a:pPr marL="342900" indent="-342900">
              <a:buFont typeface="Arial" panose="020B0604020202020204" pitchFamily="34" charset="0"/>
              <a:buChar char="•"/>
            </a:pPr>
            <a:r>
              <a:rPr lang="en-US" sz="2400" dirty="0"/>
              <a:t>Yuvraj Singh	</a:t>
            </a:r>
          </a:p>
          <a:p>
            <a:pPr marL="342900" indent="-342900">
              <a:buFont typeface="Arial" panose="020B0604020202020204" pitchFamily="34" charset="0"/>
              <a:buChar char="•"/>
            </a:pPr>
            <a:r>
              <a:rPr lang="en-US" sz="2400" dirty="0"/>
              <a:t>Abdirashid Dahir</a:t>
            </a:r>
          </a:p>
        </p:txBody>
      </p:sp>
      <p:sp>
        <p:nvSpPr>
          <p:cNvPr id="6" name="Slide Number Placeholder 5">
            <a:extLst>
              <a:ext uri="{FF2B5EF4-FFF2-40B4-BE49-F238E27FC236}">
                <a16:creationId xmlns:a16="http://schemas.microsoft.com/office/drawing/2014/main" id="{AE2842EF-A454-4DD5-AA08-513E60B2217F}"/>
              </a:ext>
            </a:extLst>
          </p:cNvPr>
          <p:cNvSpPr>
            <a:spLocks noGrp="1"/>
          </p:cNvSpPr>
          <p:nvPr>
            <p:ph type="sldNum" sz="quarter" idx="12"/>
          </p:nvPr>
        </p:nvSpPr>
        <p:spPr/>
        <p:txBody>
          <a:bodyPr/>
          <a:lstStyle/>
          <a:p>
            <a:fld id="{F18A0AEE-32A2-491A-A534-364C1C1E6E4B}" type="slidenum">
              <a:rPr lang="en-US" smtClean="0"/>
              <a:t>1</a:t>
            </a:fld>
            <a:endParaRPr lang="en-US"/>
          </a:p>
        </p:txBody>
      </p:sp>
      <p:sp>
        <p:nvSpPr>
          <p:cNvPr id="7" name="Date Placeholder 6">
            <a:extLst>
              <a:ext uri="{FF2B5EF4-FFF2-40B4-BE49-F238E27FC236}">
                <a16:creationId xmlns:a16="http://schemas.microsoft.com/office/drawing/2014/main" id="{A5E4EF86-684C-46FF-B601-B0A0B56A9650}"/>
              </a:ext>
            </a:extLst>
          </p:cNvPr>
          <p:cNvSpPr>
            <a:spLocks noGrp="1"/>
          </p:cNvSpPr>
          <p:nvPr>
            <p:ph type="dt" sz="half" idx="10"/>
          </p:nvPr>
        </p:nvSpPr>
        <p:spPr/>
        <p:txBody>
          <a:bodyPr/>
          <a:lstStyle/>
          <a:p>
            <a:fld id="{D02EF4CF-C2B9-45C7-A210-BB5B07187775}" type="datetime1">
              <a:rPr lang="en-US" smtClean="0"/>
              <a:t>11/30/2021</a:t>
            </a:fld>
            <a:endParaRPr lang="en-US" dirty="0"/>
          </a:p>
        </p:txBody>
      </p:sp>
    </p:spTree>
    <p:extLst>
      <p:ext uri="{BB962C8B-B14F-4D97-AF65-F5344CB8AC3E}">
        <p14:creationId xmlns:p14="http://schemas.microsoft.com/office/powerpoint/2010/main" val="49419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Base Model and Evaluation Metrics</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10</a:t>
            </a:fld>
            <a:endParaRPr lang="en-US"/>
          </a:p>
        </p:txBody>
      </p:sp>
    </p:spTree>
    <p:extLst>
      <p:ext uri="{BB962C8B-B14F-4D97-AF65-F5344CB8AC3E}">
        <p14:creationId xmlns:p14="http://schemas.microsoft.com/office/powerpoint/2010/main" val="130696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4A9E-A0DB-4914-A733-2777BD7929C9}"/>
              </a:ext>
            </a:extLst>
          </p:cNvPr>
          <p:cNvSpPr>
            <a:spLocks noGrp="1"/>
          </p:cNvSpPr>
          <p:nvPr>
            <p:ph type="title"/>
          </p:nvPr>
        </p:nvSpPr>
        <p:spPr/>
        <p:txBody>
          <a:bodyPr>
            <a:normAutofit fontScale="90000"/>
          </a:bodyPr>
          <a:lstStyle/>
          <a:p>
            <a:r>
              <a:rPr lang="en-US" dirty="0"/>
              <a:t>Base model from literature: Logistic Regression</a:t>
            </a:r>
          </a:p>
        </p:txBody>
      </p:sp>
      <p:sp>
        <p:nvSpPr>
          <p:cNvPr id="3" name="Content Placeholder 2">
            <a:extLst>
              <a:ext uri="{FF2B5EF4-FFF2-40B4-BE49-F238E27FC236}">
                <a16:creationId xmlns:a16="http://schemas.microsoft.com/office/drawing/2014/main" id="{828877C2-DB87-4D00-85D7-5C0C6E630441}"/>
              </a:ext>
            </a:extLst>
          </p:cNvPr>
          <p:cNvSpPr>
            <a:spLocks noGrp="1"/>
          </p:cNvSpPr>
          <p:nvPr>
            <p:ph idx="1"/>
          </p:nvPr>
        </p:nvSpPr>
        <p:spPr>
          <a:xfrm>
            <a:off x="116475" y="1278037"/>
            <a:ext cx="7687612" cy="1109150"/>
          </a:xfrm>
          <a:solidFill>
            <a:schemeClr val="accent4">
              <a:lumMod val="20000"/>
              <a:lumOff val="80000"/>
            </a:schemeClr>
          </a:solidFill>
        </p:spPr>
        <p:txBody>
          <a:bodyPr/>
          <a:lstStyle/>
          <a:p>
            <a:r>
              <a:rPr lang="en-US" dirty="0"/>
              <a:t>Target: Accident Severity (low:2, medium:3, high:4)</a:t>
            </a:r>
          </a:p>
          <a:p>
            <a:r>
              <a:rPr lang="en-US" dirty="0"/>
              <a:t>Predictors: All selected features (continuous and one-hot categorical)</a:t>
            </a:r>
          </a:p>
        </p:txBody>
      </p:sp>
      <p:pic>
        <p:nvPicPr>
          <p:cNvPr id="1026" name="Picture 2">
            <a:extLst>
              <a:ext uri="{FF2B5EF4-FFF2-40B4-BE49-F238E27FC236}">
                <a16:creationId xmlns:a16="http://schemas.microsoft.com/office/drawing/2014/main" id="{340A602E-93B5-4393-A904-DA2465AF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79" y="2400289"/>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BACB77-F09F-4383-BB97-16732943C08E}"/>
              </a:ext>
            </a:extLst>
          </p:cNvPr>
          <p:cNvPicPr>
            <a:picLocks noChangeAspect="1"/>
          </p:cNvPicPr>
          <p:nvPr/>
        </p:nvPicPr>
        <p:blipFill>
          <a:blip r:embed="rId3">
            <a:duotone>
              <a:prstClr val="black"/>
              <a:schemeClr val="accent6">
                <a:tint val="45000"/>
                <a:satMod val="400000"/>
              </a:schemeClr>
            </a:duotone>
          </a:blip>
          <a:stretch>
            <a:fillRect/>
          </a:stretch>
        </p:blipFill>
        <p:spPr>
          <a:xfrm>
            <a:off x="4305906" y="3431680"/>
            <a:ext cx="3724795" cy="895475"/>
          </a:xfrm>
          <a:prstGeom prst="rect">
            <a:avLst/>
          </a:prstGeom>
          <a:solidFill>
            <a:schemeClr val="accent6">
              <a:lumMod val="20000"/>
              <a:lumOff val="80000"/>
            </a:schemeClr>
          </a:solidFill>
        </p:spPr>
      </p:pic>
      <p:sp>
        <p:nvSpPr>
          <p:cNvPr id="6" name="TextBox 5">
            <a:extLst>
              <a:ext uri="{FF2B5EF4-FFF2-40B4-BE49-F238E27FC236}">
                <a16:creationId xmlns:a16="http://schemas.microsoft.com/office/drawing/2014/main" id="{6B92CE0A-46F9-480C-A5E8-31C5D2985993}"/>
              </a:ext>
            </a:extLst>
          </p:cNvPr>
          <p:cNvSpPr txBox="1"/>
          <p:nvPr/>
        </p:nvSpPr>
        <p:spPr>
          <a:xfrm>
            <a:off x="4193072" y="2387187"/>
            <a:ext cx="3967026" cy="923330"/>
          </a:xfrm>
          <a:prstGeom prst="rect">
            <a:avLst/>
          </a:prstGeom>
          <a:noFill/>
        </p:spPr>
        <p:txBody>
          <a:bodyPr wrap="square" rtlCol="0">
            <a:spAutoFit/>
          </a:bodyPr>
          <a:lstStyle/>
          <a:p>
            <a:pPr algn="ctr"/>
            <a:r>
              <a:rPr lang="en-US" dirty="0"/>
              <a:t>Very Good Classification Performance from base model!!</a:t>
            </a:r>
          </a:p>
          <a:p>
            <a:pPr algn="ctr"/>
            <a:r>
              <a:rPr lang="en-US" dirty="0"/>
              <a:t>But is it really? </a:t>
            </a:r>
            <a:r>
              <a:rPr lang="en-US" b="1" dirty="0"/>
              <a:t>NO!!!!!</a:t>
            </a:r>
          </a:p>
        </p:txBody>
      </p:sp>
      <p:sp>
        <p:nvSpPr>
          <p:cNvPr id="7" name="TextBox 6">
            <a:extLst>
              <a:ext uri="{FF2B5EF4-FFF2-40B4-BE49-F238E27FC236}">
                <a16:creationId xmlns:a16="http://schemas.microsoft.com/office/drawing/2014/main" id="{3095498B-A6E8-40E2-86C3-604BEC8F593E}"/>
              </a:ext>
            </a:extLst>
          </p:cNvPr>
          <p:cNvSpPr txBox="1"/>
          <p:nvPr/>
        </p:nvSpPr>
        <p:spPr>
          <a:xfrm>
            <a:off x="4305906" y="4327155"/>
            <a:ext cx="3724795" cy="646331"/>
          </a:xfrm>
          <a:prstGeom prst="rect">
            <a:avLst/>
          </a:prstGeom>
          <a:solidFill>
            <a:schemeClr val="accent6">
              <a:lumMod val="20000"/>
              <a:lumOff val="80000"/>
            </a:schemeClr>
          </a:solidFill>
        </p:spPr>
        <p:txBody>
          <a:bodyPr wrap="square" rtlCol="0">
            <a:spAutoFit/>
          </a:bodyPr>
          <a:lstStyle/>
          <a:p>
            <a:r>
              <a:rPr lang="en-US" dirty="0"/>
              <a:t>These metrics are computed from confusion matrix</a:t>
            </a:r>
          </a:p>
        </p:txBody>
      </p:sp>
      <p:sp>
        <p:nvSpPr>
          <p:cNvPr id="8" name="TextBox 7">
            <a:extLst>
              <a:ext uri="{FF2B5EF4-FFF2-40B4-BE49-F238E27FC236}">
                <a16:creationId xmlns:a16="http://schemas.microsoft.com/office/drawing/2014/main" id="{E902259C-1CA8-4BD1-BBCA-C7248D254432}"/>
              </a:ext>
            </a:extLst>
          </p:cNvPr>
          <p:cNvSpPr txBox="1"/>
          <p:nvPr/>
        </p:nvSpPr>
        <p:spPr>
          <a:xfrm>
            <a:off x="305879" y="5191114"/>
            <a:ext cx="8000054" cy="1477328"/>
          </a:xfrm>
          <a:prstGeom prst="rect">
            <a:avLst/>
          </a:prstGeom>
          <a:noFill/>
        </p:spPr>
        <p:txBody>
          <a:bodyPr wrap="square" rtlCol="0">
            <a:spAutoFit/>
          </a:bodyPr>
          <a:lstStyle/>
          <a:p>
            <a:r>
              <a:rPr lang="en-US" dirty="0"/>
              <a:t>Low producer’s accuracy for class of highly severe accidents. This means the model can’t detect such cases reliably at all.</a:t>
            </a:r>
          </a:p>
          <a:p>
            <a:r>
              <a:rPr lang="en-US" dirty="0"/>
              <a:t>If implemented real-time for situations where the goal is to detect rare, but catastrophic events, this model would result in false negatives.</a:t>
            </a:r>
          </a:p>
        </p:txBody>
      </p:sp>
      <p:sp>
        <p:nvSpPr>
          <p:cNvPr id="10" name="Rectangle 9">
            <a:extLst>
              <a:ext uri="{FF2B5EF4-FFF2-40B4-BE49-F238E27FC236}">
                <a16:creationId xmlns:a16="http://schemas.microsoft.com/office/drawing/2014/main" id="{2522EF36-1A0F-4D8D-A648-CDCBB670985F}"/>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11" name="Slide Number Placeholder 10">
            <a:extLst>
              <a:ext uri="{FF2B5EF4-FFF2-40B4-BE49-F238E27FC236}">
                <a16:creationId xmlns:a16="http://schemas.microsoft.com/office/drawing/2014/main" id="{8FE862EE-F007-44BF-AF04-F0BA851F4143}"/>
              </a:ext>
            </a:extLst>
          </p:cNvPr>
          <p:cNvSpPr>
            <a:spLocks noGrp="1"/>
          </p:cNvSpPr>
          <p:nvPr>
            <p:ph type="sldNum" sz="quarter" idx="12"/>
          </p:nvPr>
        </p:nvSpPr>
        <p:spPr/>
        <p:txBody>
          <a:bodyPr/>
          <a:lstStyle/>
          <a:p>
            <a:fld id="{F18A0AEE-32A2-491A-A534-364C1C1E6E4B}" type="slidenum">
              <a:rPr lang="en-US" smtClean="0"/>
              <a:t>11</a:t>
            </a:fld>
            <a:endParaRPr lang="en-US"/>
          </a:p>
        </p:txBody>
      </p:sp>
      <p:sp>
        <p:nvSpPr>
          <p:cNvPr id="12" name="TextBox 11">
            <a:extLst>
              <a:ext uri="{FF2B5EF4-FFF2-40B4-BE49-F238E27FC236}">
                <a16:creationId xmlns:a16="http://schemas.microsoft.com/office/drawing/2014/main" id="{670BD874-E274-4C81-AA7C-6D80A332D8E4}"/>
              </a:ext>
            </a:extLst>
          </p:cNvPr>
          <p:cNvSpPr txBox="1"/>
          <p:nvPr/>
        </p:nvSpPr>
        <p:spPr>
          <a:xfrm>
            <a:off x="8276335" y="1358809"/>
            <a:ext cx="3851713" cy="4801314"/>
          </a:xfrm>
          <a:prstGeom prst="rect">
            <a:avLst/>
          </a:prstGeom>
          <a:solidFill>
            <a:schemeClr val="accent5">
              <a:lumMod val="20000"/>
              <a:lumOff val="80000"/>
            </a:schemeClr>
          </a:solidFill>
        </p:spPr>
        <p:txBody>
          <a:bodyPr wrap="square" rtlCol="0">
            <a:spAutoFit/>
          </a:bodyPr>
          <a:lstStyle/>
          <a:p>
            <a:r>
              <a:rPr lang="en-US" b="1" dirty="0"/>
              <a:t>User’s accuracy (False Positive): </a:t>
            </a:r>
            <a:r>
              <a:rPr lang="en-US" dirty="0"/>
              <a:t>%age of predictions classified as class A that were actually class A.</a:t>
            </a:r>
          </a:p>
          <a:p>
            <a:endParaRPr lang="en-US" dirty="0"/>
          </a:p>
          <a:p>
            <a:r>
              <a:rPr lang="en-US" b="1" dirty="0"/>
              <a:t>Producer’s accuracy (False Negative):</a:t>
            </a:r>
            <a:r>
              <a:rPr lang="en-US" dirty="0"/>
              <a:t> %age of actual class A predicted correctly as class A.</a:t>
            </a:r>
          </a:p>
          <a:p>
            <a:endParaRPr lang="en-US" dirty="0"/>
          </a:p>
          <a:p>
            <a:r>
              <a:rPr lang="en-US" b="1" dirty="0"/>
              <a:t>Kappa coefficient: </a:t>
            </a:r>
            <a:r>
              <a:rPr lang="en-US" dirty="0"/>
              <a:t>Agreement of the model with reality. If confusion matrix has diagonals significantly higher than off-diagonals, kappa coefficient is high.</a:t>
            </a:r>
          </a:p>
        </p:txBody>
      </p:sp>
    </p:spTree>
    <p:extLst>
      <p:ext uri="{BB962C8B-B14F-4D97-AF65-F5344CB8AC3E}">
        <p14:creationId xmlns:p14="http://schemas.microsoft.com/office/powerpoint/2010/main" val="28095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7305-5A5F-47C2-8070-A2C2F6796563}"/>
              </a:ext>
            </a:extLst>
          </p:cNvPr>
          <p:cNvSpPr>
            <a:spLocks noGrp="1"/>
          </p:cNvSpPr>
          <p:nvPr>
            <p:ph type="title"/>
          </p:nvPr>
        </p:nvSpPr>
        <p:spPr/>
        <p:txBody>
          <a:bodyPr/>
          <a:lstStyle/>
          <a:p>
            <a:r>
              <a:rPr lang="en-US" dirty="0"/>
              <a:t>Why Confusion Matrices?</a:t>
            </a:r>
          </a:p>
        </p:txBody>
      </p:sp>
      <p:sp>
        <p:nvSpPr>
          <p:cNvPr id="3" name="Content Placeholder 2">
            <a:extLst>
              <a:ext uri="{FF2B5EF4-FFF2-40B4-BE49-F238E27FC236}">
                <a16:creationId xmlns:a16="http://schemas.microsoft.com/office/drawing/2014/main" id="{9011F1E1-298A-43CC-9CBB-5B178C221C9D}"/>
              </a:ext>
            </a:extLst>
          </p:cNvPr>
          <p:cNvSpPr>
            <a:spLocks noGrp="1"/>
          </p:cNvSpPr>
          <p:nvPr>
            <p:ph idx="1"/>
          </p:nvPr>
        </p:nvSpPr>
        <p:spPr>
          <a:xfrm>
            <a:off x="304860" y="1555903"/>
            <a:ext cx="4937277" cy="4923203"/>
          </a:xfrm>
        </p:spPr>
        <p:txBody>
          <a:bodyPr>
            <a:normAutofit lnSpcReduction="10000"/>
          </a:bodyPr>
          <a:lstStyle/>
          <a:p>
            <a:r>
              <a:rPr lang="en-US" sz="1800" dirty="0"/>
              <a:t>We had a dataset in which the class for low severity accidents (class 2) is very highly represented, which highly severe accidents (class 3 and 4) were less in number (less than 30,000 each out of more than 800,000 observations). Hence, every model resulted in good classification for less severe accidents at the expense of highly severe accidents.</a:t>
            </a:r>
          </a:p>
          <a:p>
            <a:pPr lvl="1"/>
            <a:r>
              <a:rPr lang="en-US" dirty="0"/>
              <a:t>We identified this imbalance using confusion matrices.</a:t>
            </a:r>
          </a:p>
          <a:p>
            <a:pPr lvl="1"/>
            <a:r>
              <a:rPr lang="en-US" dirty="0"/>
              <a:t>This resulted in low producer’s accuracy.</a:t>
            </a:r>
          </a:p>
          <a:p>
            <a:r>
              <a:rPr lang="en-US" sz="1800" dirty="0"/>
              <a:t>Hence, accuracy on test set is not the best way to evaluate models meant to detect/identify/classify rare events.</a:t>
            </a:r>
          </a:p>
          <a:p>
            <a:pPr lvl="1"/>
            <a:r>
              <a:rPr lang="en-US" dirty="0"/>
              <a:t>Confusion matrix gives a more thorough picture</a:t>
            </a:r>
          </a:p>
        </p:txBody>
      </p:sp>
      <p:sp>
        <p:nvSpPr>
          <p:cNvPr id="4" name="Rectangle 3">
            <a:extLst>
              <a:ext uri="{FF2B5EF4-FFF2-40B4-BE49-F238E27FC236}">
                <a16:creationId xmlns:a16="http://schemas.microsoft.com/office/drawing/2014/main" id="{DF03141F-92C2-4EAE-85B9-DC8D7A4DEC85}"/>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Slide Number Placeholder 5">
            <a:extLst>
              <a:ext uri="{FF2B5EF4-FFF2-40B4-BE49-F238E27FC236}">
                <a16:creationId xmlns:a16="http://schemas.microsoft.com/office/drawing/2014/main" id="{0E0E8F8E-34FE-41F2-A92B-3FFD0C536251}"/>
              </a:ext>
            </a:extLst>
          </p:cNvPr>
          <p:cNvSpPr>
            <a:spLocks noGrp="1"/>
          </p:cNvSpPr>
          <p:nvPr>
            <p:ph type="sldNum" sz="quarter" idx="12"/>
          </p:nvPr>
        </p:nvSpPr>
        <p:spPr/>
        <p:txBody>
          <a:bodyPr/>
          <a:lstStyle/>
          <a:p>
            <a:fld id="{F18A0AEE-32A2-491A-A534-364C1C1E6E4B}" type="slidenum">
              <a:rPr lang="en-US" smtClean="0"/>
              <a:t>12</a:t>
            </a:fld>
            <a:endParaRPr lang="en-US"/>
          </a:p>
        </p:txBody>
      </p:sp>
      <p:sp>
        <p:nvSpPr>
          <p:cNvPr id="8" name="TextBox 7">
            <a:extLst>
              <a:ext uri="{FF2B5EF4-FFF2-40B4-BE49-F238E27FC236}">
                <a16:creationId xmlns:a16="http://schemas.microsoft.com/office/drawing/2014/main" id="{B32305AB-8972-47D0-80C5-8726126542A5}"/>
              </a:ext>
            </a:extLst>
          </p:cNvPr>
          <p:cNvSpPr txBox="1"/>
          <p:nvPr/>
        </p:nvSpPr>
        <p:spPr>
          <a:xfrm>
            <a:off x="6310617" y="1232737"/>
            <a:ext cx="4598669" cy="646331"/>
          </a:xfrm>
          <a:prstGeom prst="rect">
            <a:avLst/>
          </a:prstGeom>
          <a:solidFill>
            <a:schemeClr val="accent6">
              <a:lumMod val="20000"/>
              <a:lumOff val="80000"/>
            </a:schemeClr>
          </a:solidFill>
        </p:spPr>
        <p:txBody>
          <a:bodyPr wrap="square">
            <a:spAutoFit/>
          </a:bodyPr>
          <a:lstStyle/>
          <a:p>
            <a:r>
              <a:rPr lang="en-US" dirty="0"/>
              <a:t>Major problem: unbalanced class membership among target variables</a:t>
            </a:r>
          </a:p>
        </p:txBody>
      </p:sp>
      <p:pic>
        <p:nvPicPr>
          <p:cNvPr id="2052" name="Picture 4">
            <a:extLst>
              <a:ext uri="{FF2B5EF4-FFF2-40B4-BE49-F238E27FC236}">
                <a16:creationId xmlns:a16="http://schemas.microsoft.com/office/drawing/2014/main" id="{3C4C6F55-2A30-4FDC-B809-91C8D004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452" y="2097501"/>
            <a:ext cx="5841081" cy="444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6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C986-FE60-45B7-BB7C-089B20124128}"/>
              </a:ext>
            </a:extLst>
          </p:cNvPr>
          <p:cNvSpPr>
            <a:spLocks noGrp="1"/>
          </p:cNvSpPr>
          <p:nvPr>
            <p:ph type="title"/>
          </p:nvPr>
        </p:nvSpPr>
        <p:spPr/>
        <p:txBody>
          <a:bodyPr>
            <a:normAutofit fontScale="90000"/>
          </a:bodyPr>
          <a:lstStyle/>
          <a:p>
            <a:r>
              <a:rPr lang="en-US" dirty="0"/>
              <a:t>Major problem: unbalanced class membership among target variables</a:t>
            </a:r>
          </a:p>
        </p:txBody>
      </p:sp>
      <p:sp>
        <p:nvSpPr>
          <p:cNvPr id="3" name="Content Placeholder 2">
            <a:extLst>
              <a:ext uri="{FF2B5EF4-FFF2-40B4-BE49-F238E27FC236}">
                <a16:creationId xmlns:a16="http://schemas.microsoft.com/office/drawing/2014/main" id="{3365D8C9-D4D1-491C-9F5E-EDF906C1B689}"/>
              </a:ext>
            </a:extLst>
          </p:cNvPr>
          <p:cNvSpPr>
            <a:spLocks noGrp="1"/>
          </p:cNvSpPr>
          <p:nvPr>
            <p:ph idx="1"/>
          </p:nvPr>
        </p:nvSpPr>
        <p:spPr>
          <a:xfrm>
            <a:off x="406400" y="1485027"/>
            <a:ext cx="11856565" cy="1125424"/>
          </a:xfrm>
        </p:spPr>
        <p:txBody>
          <a:bodyPr>
            <a:normAutofit/>
          </a:bodyPr>
          <a:lstStyle/>
          <a:p>
            <a:pPr marL="0" indent="0">
              <a:buNone/>
            </a:pPr>
            <a:r>
              <a:rPr lang="en-US" sz="1800" b="1" dirty="0"/>
              <a:t>Remedies</a:t>
            </a:r>
          </a:p>
          <a:p>
            <a:pPr lvl="1"/>
            <a:r>
              <a:rPr lang="en-US" dirty="0"/>
              <a:t>Use confusion matrix instead of just overall accuracy as the model performance metric.</a:t>
            </a:r>
          </a:p>
          <a:p>
            <a:pPr lvl="1"/>
            <a:r>
              <a:rPr lang="en-US" dirty="0"/>
              <a:t>Resample training data to have equal representation of each class.</a:t>
            </a:r>
          </a:p>
        </p:txBody>
      </p:sp>
      <p:sp>
        <p:nvSpPr>
          <p:cNvPr id="5" name="Slide Number Placeholder 4">
            <a:extLst>
              <a:ext uri="{FF2B5EF4-FFF2-40B4-BE49-F238E27FC236}">
                <a16:creationId xmlns:a16="http://schemas.microsoft.com/office/drawing/2014/main" id="{0C6D18F5-FC18-4816-8953-C527D1D1E89F}"/>
              </a:ext>
            </a:extLst>
          </p:cNvPr>
          <p:cNvSpPr>
            <a:spLocks noGrp="1"/>
          </p:cNvSpPr>
          <p:nvPr>
            <p:ph type="sldNum" sz="quarter" idx="12"/>
          </p:nvPr>
        </p:nvSpPr>
        <p:spPr/>
        <p:txBody>
          <a:bodyPr/>
          <a:lstStyle/>
          <a:p>
            <a:fld id="{F18A0AEE-32A2-491A-A534-364C1C1E6E4B}" type="slidenum">
              <a:rPr lang="en-US" smtClean="0"/>
              <a:t>13</a:t>
            </a:fld>
            <a:endParaRPr lang="en-US"/>
          </a:p>
        </p:txBody>
      </p:sp>
      <p:sp>
        <p:nvSpPr>
          <p:cNvPr id="6" name="Rectangle 5">
            <a:extLst>
              <a:ext uri="{FF2B5EF4-FFF2-40B4-BE49-F238E27FC236}">
                <a16:creationId xmlns:a16="http://schemas.microsoft.com/office/drawing/2014/main" id="{58B3479F-4498-4065-8592-BF7C70D2DC07}"/>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9218" name="Picture 2">
            <a:extLst>
              <a:ext uri="{FF2B5EF4-FFF2-40B4-BE49-F238E27FC236}">
                <a16:creationId xmlns:a16="http://schemas.microsoft.com/office/drawing/2014/main" id="{23FCBEF2-1957-4230-A30D-B19D80490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922" y="2686883"/>
            <a:ext cx="4965210" cy="380599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E5D6123-74A7-4E45-BE95-3AA449B5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200576"/>
            <a:ext cx="2468880" cy="1854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7CAF1FB-F615-401A-A9AD-C50882B12DA0}"/>
              </a:ext>
            </a:extLst>
          </p:cNvPr>
          <p:cNvPicPr>
            <a:picLocks noChangeAspect="1"/>
          </p:cNvPicPr>
          <p:nvPr/>
        </p:nvPicPr>
        <p:blipFill>
          <a:blip r:embed="rId4"/>
          <a:stretch>
            <a:fillRect/>
          </a:stretch>
        </p:blipFill>
        <p:spPr>
          <a:xfrm>
            <a:off x="470918" y="5336065"/>
            <a:ext cx="3029373" cy="724001"/>
          </a:xfrm>
          <a:prstGeom prst="rect">
            <a:avLst/>
          </a:prstGeom>
        </p:spPr>
      </p:pic>
      <p:pic>
        <p:nvPicPr>
          <p:cNvPr id="9222" name="Picture 6">
            <a:extLst>
              <a:ext uri="{FF2B5EF4-FFF2-40B4-BE49-F238E27FC236}">
                <a16:creationId xmlns:a16="http://schemas.microsoft.com/office/drawing/2014/main" id="{1A4CB385-4F80-4A87-9005-52490F4C7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291" y="3200576"/>
            <a:ext cx="2468880" cy="1854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85B8DD-4BC7-477B-9918-437951CCD14E}"/>
              </a:ext>
            </a:extLst>
          </p:cNvPr>
          <p:cNvPicPr>
            <a:picLocks noChangeAspect="1"/>
          </p:cNvPicPr>
          <p:nvPr/>
        </p:nvPicPr>
        <p:blipFill>
          <a:blip r:embed="rId6"/>
          <a:stretch>
            <a:fillRect/>
          </a:stretch>
        </p:blipFill>
        <p:spPr>
          <a:xfrm>
            <a:off x="3504490" y="5324418"/>
            <a:ext cx="3048425" cy="752580"/>
          </a:xfrm>
          <a:prstGeom prst="rect">
            <a:avLst/>
          </a:prstGeom>
        </p:spPr>
      </p:pic>
      <p:sp>
        <p:nvSpPr>
          <p:cNvPr id="11" name="TextBox 10">
            <a:extLst>
              <a:ext uri="{FF2B5EF4-FFF2-40B4-BE49-F238E27FC236}">
                <a16:creationId xmlns:a16="http://schemas.microsoft.com/office/drawing/2014/main" id="{82B0D220-E02F-4287-995D-216FB7CCCA78}"/>
              </a:ext>
            </a:extLst>
          </p:cNvPr>
          <p:cNvSpPr txBox="1"/>
          <p:nvPr/>
        </p:nvSpPr>
        <p:spPr>
          <a:xfrm>
            <a:off x="470918" y="2803895"/>
            <a:ext cx="2590774" cy="369332"/>
          </a:xfrm>
          <a:prstGeom prst="rect">
            <a:avLst/>
          </a:prstGeom>
          <a:noFill/>
        </p:spPr>
        <p:txBody>
          <a:bodyPr wrap="none" rtlCol="0">
            <a:spAutoFit/>
          </a:bodyPr>
          <a:lstStyle/>
          <a:p>
            <a:r>
              <a:rPr lang="en-US" dirty="0"/>
              <a:t>Logistic Regression</a:t>
            </a:r>
          </a:p>
        </p:txBody>
      </p:sp>
      <p:sp>
        <p:nvSpPr>
          <p:cNvPr id="15" name="TextBox 14">
            <a:extLst>
              <a:ext uri="{FF2B5EF4-FFF2-40B4-BE49-F238E27FC236}">
                <a16:creationId xmlns:a16="http://schemas.microsoft.com/office/drawing/2014/main" id="{D65460B7-FF6F-43D8-86C5-3C58E47B260E}"/>
              </a:ext>
            </a:extLst>
          </p:cNvPr>
          <p:cNvSpPr txBox="1"/>
          <p:nvPr/>
        </p:nvSpPr>
        <p:spPr>
          <a:xfrm>
            <a:off x="3500291" y="2804756"/>
            <a:ext cx="3097323" cy="369332"/>
          </a:xfrm>
          <a:prstGeom prst="rect">
            <a:avLst/>
          </a:prstGeom>
          <a:noFill/>
        </p:spPr>
        <p:txBody>
          <a:bodyPr wrap="none" rtlCol="0">
            <a:spAutoFit/>
          </a:bodyPr>
          <a:lstStyle/>
          <a:p>
            <a:r>
              <a:rPr lang="en-US" dirty="0"/>
              <a:t>Random Forest w/Bagging</a:t>
            </a:r>
          </a:p>
        </p:txBody>
      </p:sp>
      <p:sp>
        <p:nvSpPr>
          <p:cNvPr id="17" name="TextBox 16">
            <a:extLst>
              <a:ext uri="{FF2B5EF4-FFF2-40B4-BE49-F238E27FC236}">
                <a16:creationId xmlns:a16="http://schemas.microsoft.com/office/drawing/2014/main" id="{F2E67BA7-D7FF-4A8A-B5E3-EC136F443C6F}"/>
              </a:ext>
            </a:extLst>
          </p:cNvPr>
          <p:cNvSpPr txBox="1"/>
          <p:nvPr/>
        </p:nvSpPr>
        <p:spPr>
          <a:xfrm>
            <a:off x="616053" y="6088645"/>
            <a:ext cx="1805414" cy="369332"/>
          </a:xfrm>
          <a:prstGeom prst="rect">
            <a:avLst/>
          </a:prstGeom>
          <a:noFill/>
        </p:spPr>
        <p:txBody>
          <a:bodyPr wrap="square">
            <a:spAutoFit/>
          </a:bodyPr>
          <a:lstStyle/>
          <a:p>
            <a:r>
              <a:rPr lang="en-US" dirty="0"/>
              <a:t>(base model)</a:t>
            </a:r>
          </a:p>
        </p:txBody>
      </p:sp>
    </p:spTree>
    <p:extLst>
      <p:ext uri="{BB962C8B-B14F-4D97-AF65-F5344CB8AC3E}">
        <p14:creationId xmlns:p14="http://schemas.microsoft.com/office/powerpoint/2010/main" val="349930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Algorithms</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14</a:t>
            </a:fld>
            <a:endParaRPr lang="en-US"/>
          </a:p>
        </p:txBody>
      </p:sp>
    </p:spTree>
    <p:extLst>
      <p:ext uri="{BB962C8B-B14F-4D97-AF65-F5344CB8AC3E}">
        <p14:creationId xmlns:p14="http://schemas.microsoft.com/office/powerpoint/2010/main" val="706215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426C-FA45-4119-AF80-4E5071B78801}"/>
              </a:ext>
            </a:extLst>
          </p:cNvPr>
          <p:cNvSpPr>
            <a:spLocks noGrp="1"/>
          </p:cNvSpPr>
          <p:nvPr>
            <p:ph type="title"/>
          </p:nvPr>
        </p:nvSpPr>
        <p:spPr/>
        <p:txBody>
          <a:bodyPr>
            <a:normAutofit/>
          </a:bodyPr>
          <a:lstStyle/>
          <a:p>
            <a:r>
              <a:rPr lang="en-US" dirty="0"/>
              <a:t>Algorithms</a:t>
            </a:r>
          </a:p>
        </p:txBody>
      </p:sp>
      <p:sp>
        <p:nvSpPr>
          <p:cNvPr id="3" name="Content Placeholder 2">
            <a:extLst>
              <a:ext uri="{FF2B5EF4-FFF2-40B4-BE49-F238E27FC236}">
                <a16:creationId xmlns:a16="http://schemas.microsoft.com/office/drawing/2014/main" id="{542DD11F-6511-43C3-ACF0-3A82DA79E6E2}"/>
              </a:ext>
            </a:extLst>
          </p:cNvPr>
          <p:cNvSpPr>
            <a:spLocks noGrp="1"/>
          </p:cNvSpPr>
          <p:nvPr>
            <p:ph idx="1"/>
          </p:nvPr>
        </p:nvSpPr>
        <p:spPr>
          <a:xfrm>
            <a:off x="198966" y="1300278"/>
            <a:ext cx="11794067" cy="5384799"/>
          </a:xfrm>
        </p:spPr>
        <p:txBody>
          <a:bodyPr>
            <a:noAutofit/>
          </a:bodyPr>
          <a:lstStyle/>
          <a:p>
            <a:r>
              <a:rPr lang="en-US" sz="1800" dirty="0">
                <a:solidFill>
                  <a:srgbClr val="0070C0"/>
                </a:solidFill>
              </a:rPr>
              <a:t>Random Forest with Bootstrap Aggregation</a:t>
            </a:r>
          </a:p>
          <a:p>
            <a:pPr lvl="1"/>
            <a:r>
              <a:rPr lang="en-US" dirty="0"/>
              <a:t>Train multiple decision trees (weak learners) on bootstrap datasets (i.e. randomly selected observations with replacement). Classify through voting among overfitted weak-learners.</a:t>
            </a:r>
          </a:p>
          <a:p>
            <a:r>
              <a:rPr lang="en-US" sz="1800" dirty="0">
                <a:solidFill>
                  <a:srgbClr val="FF0000"/>
                </a:solidFill>
              </a:rPr>
              <a:t>Random Forest with Adaptive Boosting</a:t>
            </a:r>
          </a:p>
          <a:p>
            <a:pPr lvl="1"/>
            <a:r>
              <a:rPr lang="en-US" dirty="0"/>
              <a:t>Train multiple decision trees (weak learners) on randomly selected observations. Subsequent weak learners compensate for training error of predecessors (Boosting). </a:t>
            </a:r>
          </a:p>
          <a:p>
            <a:r>
              <a:rPr lang="en-US" sz="1800" dirty="0">
                <a:solidFill>
                  <a:srgbClr val="FF0000"/>
                </a:solidFill>
              </a:rPr>
              <a:t>Perceptron: One vs. All and One vs. One </a:t>
            </a:r>
            <a:r>
              <a:rPr lang="en-US" sz="1800" dirty="0">
                <a:solidFill>
                  <a:srgbClr val="00B050"/>
                </a:solidFill>
              </a:rPr>
              <a:t>(refer next slide for methodology)</a:t>
            </a:r>
          </a:p>
          <a:p>
            <a:pPr lvl="1"/>
            <a:r>
              <a:rPr lang="en-US" dirty="0"/>
              <a:t>Train multiple binary classifiers using two different schemes to select binary classifiers. Pick the most confident classification (One vs All) or the most popular classification (One vs One) </a:t>
            </a:r>
          </a:p>
          <a:p>
            <a:r>
              <a:rPr lang="en-US" sz="1800" dirty="0">
                <a:solidFill>
                  <a:srgbClr val="0070C0"/>
                </a:solidFill>
              </a:rPr>
              <a:t>Support Vector Machine: One vs All and One vs One</a:t>
            </a:r>
          </a:p>
          <a:p>
            <a:pPr lvl="1"/>
            <a:r>
              <a:rPr lang="en-US" dirty="0"/>
              <a:t>Same strategy as perceptron, but SVM didn’t scale well with number of observations. As a result, we only trained it on only 10000 observations.</a:t>
            </a:r>
          </a:p>
          <a:p>
            <a:r>
              <a:rPr lang="en-US" sz="1800" dirty="0">
                <a:solidFill>
                  <a:srgbClr val="FF0000"/>
                </a:solidFill>
              </a:rPr>
              <a:t>Neural Networks</a:t>
            </a:r>
          </a:p>
          <a:p>
            <a:pPr lvl="1"/>
            <a:r>
              <a:rPr lang="en-US" dirty="0"/>
              <a:t>Fully connected neural network from scikit-learn implemented. To do: explore more using </a:t>
            </a:r>
            <a:r>
              <a:rPr lang="en-US" dirty="0" err="1"/>
              <a:t>tensorflow</a:t>
            </a:r>
            <a:endParaRPr lang="en-US" dirty="0"/>
          </a:p>
        </p:txBody>
      </p:sp>
      <p:sp>
        <p:nvSpPr>
          <p:cNvPr id="4" name="Slide Number Placeholder 3">
            <a:extLst>
              <a:ext uri="{FF2B5EF4-FFF2-40B4-BE49-F238E27FC236}">
                <a16:creationId xmlns:a16="http://schemas.microsoft.com/office/drawing/2014/main" id="{6538A384-7388-4430-8D21-1918B5498511}"/>
              </a:ext>
            </a:extLst>
          </p:cNvPr>
          <p:cNvSpPr>
            <a:spLocks noGrp="1"/>
          </p:cNvSpPr>
          <p:nvPr>
            <p:ph type="sldNum" sz="quarter" idx="12"/>
          </p:nvPr>
        </p:nvSpPr>
        <p:spPr/>
        <p:txBody>
          <a:bodyPr/>
          <a:lstStyle/>
          <a:p>
            <a:fld id="{F18A0AEE-32A2-491A-A534-364C1C1E6E4B}" type="slidenum">
              <a:rPr lang="en-US" smtClean="0"/>
              <a:t>15</a:t>
            </a:fld>
            <a:endParaRPr lang="en-US"/>
          </a:p>
        </p:txBody>
      </p:sp>
      <p:sp>
        <p:nvSpPr>
          <p:cNvPr id="5" name="Rectangle 4">
            <a:extLst>
              <a:ext uri="{FF2B5EF4-FFF2-40B4-BE49-F238E27FC236}">
                <a16:creationId xmlns:a16="http://schemas.microsoft.com/office/drawing/2014/main" id="{87E13FFD-3B1E-437C-9816-481B2F2AA54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sp>
        <p:nvSpPr>
          <p:cNvPr id="6" name="Rectangle 5">
            <a:extLst>
              <a:ext uri="{FF2B5EF4-FFF2-40B4-BE49-F238E27FC236}">
                <a16:creationId xmlns:a16="http://schemas.microsoft.com/office/drawing/2014/main" id="{17080AF8-2DA1-452A-A0C4-977D1FA73723}"/>
              </a:ext>
            </a:extLst>
          </p:cNvPr>
          <p:cNvSpPr/>
          <p:nvPr/>
        </p:nvSpPr>
        <p:spPr>
          <a:xfrm>
            <a:off x="10905066"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3004985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C778-90F4-4BDE-8632-DB419BA94C3C}"/>
              </a:ext>
            </a:extLst>
          </p:cNvPr>
          <p:cNvSpPr>
            <a:spLocks noGrp="1"/>
          </p:cNvSpPr>
          <p:nvPr>
            <p:ph type="title"/>
          </p:nvPr>
        </p:nvSpPr>
        <p:spPr/>
        <p:txBody>
          <a:bodyPr>
            <a:normAutofit fontScale="90000"/>
          </a:bodyPr>
          <a:lstStyle/>
          <a:p>
            <a:r>
              <a:rPr lang="en-US" dirty="0"/>
              <a:t>Algorithms: One vs All and One vs One Methodology</a:t>
            </a:r>
          </a:p>
        </p:txBody>
      </p:sp>
      <p:sp>
        <p:nvSpPr>
          <p:cNvPr id="4" name="Slide Number Placeholder 3">
            <a:extLst>
              <a:ext uri="{FF2B5EF4-FFF2-40B4-BE49-F238E27FC236}">
                <a16:creationId xmlns:a16="http://schemas.microsoft.com/office/drawing/2014/main" id="{3883DD05-137C-4C45-A490-F602C51992EA}"/>
              </a:ext>
            </a:extLst>
          </p:cNvPr>
          <p:cNvSpPr>
            <a:spLocks noGrp="1"/>
          </p:cNvSpPr>
          <p:nvPr>
            <p:ph type="sldNum" sz="quarter" idx="12"/>
          </p:nvPr>
        </p:nvSpPr>
        <p:spPr/>
        <p:txBody>
          <a:bodyPr/>
          <a:lstStyle/>
          <a:p>
            <a:fld id="{F18A0AEE-32A2-491A-A534-364C1C1E6E4B}" type="slidenum">
              <a:rPr lang="en-US" smtClean="0"/>
              <a:t>16</a:t>
            </a:fld>
            <a:endParaRPr lang="en-US"/>
          </a:p>
        </p:txBody>
      </p:sp>
      <p:sp>
        <p:nvSpPr>
          <p:cNvPr id="5" name="Rectangle 4">
            <a:extLst>
              <a:ext uri="{FF2B5EF4-FFF2-40B4-BE49-F238E27FC236}">
                <a16:creationId xmlns:a16="http://schemas.microsoft.com/office/drawing/2014/main" id="{3CB12C80-7637-45E9-A75D-522EED30D17F}"/>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TextBox 5">
            <a:extLst>
              <a:ext uri="{FF2B5EF4-FFF2-40B4-BE49-F238E27FC236}">
                <a16:creationId xmlns:a16="http://schemas.microsoft.com/office/drawing/2014/main" id="{BF053A38-4F02-4F13-A958-F5F5B0E5948B}"/>
              </a:ext>
            </a:extLst>
          </p:cNvPr>
          <p:cNvSpPr txBox="1"/>
          <p:nvPr/>
        </p:nvSpPr>
        <p:spPr>
          <a:xfrm>
            <a:off x="5333824" y="1193950"/>
            <a:ext cx="6389891" cy="369332"/>
          </a:xfrm>
          <a:prstGeom prst="rect">
            <a:avLst/>
          </a:prstGeom>
          <a:noFill/>
        </p:spPr>
        <p:txBody>
          <a:bodyPr wrap="none" rtlCol="0">
            <a:spAutoFit/>
          </a:bodyPr>
          <a:lstStyle/>
          <a:p>
            <a:r>
              <a:rPr lang="en-US" dirty="0">
                <a:solidFill>
                  <a:srgbClr val="FF0000"/>
                </a:solidFill>
              </a:rPr>
              <a:t>Warning: BUT these strategies are heuristic-based</a:t>
            </a:r>
          </a:p>
        </p:txBody>
      </p:sp>
      <p:pic>
        <p:nvPicPr>
          <p:cNvPr id="11270" name="Picture 6" descr="One-vs-rest scheme">
            <a:extLst>
              <a:ext uri="{FF2B5EF4-FFF2-40B4-BE49-F238E27FC236}">
                <a16:creationId xmlns:a16="http://schemas.microsoft.com/office/drawing/2014/main" id="{6BA1B821-E3C1-4F9F-8190-AFC12E464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66"/>
          <a:stretch/>
        </p:blipFill>
        <p:spPr bwMode="auto">
          <a:xfrm>
            <a:off x="386015" y="4449445"/>
            <a:ext cx="4636040" cy="227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E2EEBA1-B40A-4FB5-8E62-4859626230C9}"/>
              </a:ext>
            </a:extLst>
          </p:cNvPr>
          <p:cNvPicPr>
            <a:picLocks noChangeAspect="1"/>
          </p:cNvPicPr>
          <p:nvPr/>
        </p:nvPicPr>
        <p:blipFill>
          <a:blip r:embed="rId3"/>
          <a:stretch>
            <a:fillRect/>
          </a:stretch>
        </p:blipFill>
        <p:spPr>
          <a:xfrm>
            <a:off x="235155" y="1193950"/>
            <a:ext cx="4937760" cy="3255495"/>
          </a:xfrm>
          <a:prstGeom prst="rect">
            <a:avLst/>
          </a:prstGeom>
        </p:spPr>
      </p:pic>
      <p:pic>
        <p:nvPicPr>
          <p:cNvPr id="10" name="Picture 9">
            <a:extLst>
              <a:ext uri="{FF2B5EF4-FFF2-40B4-BE49-F238E27FC236}">
                <a16:creationId xmlns:a16="http://schemas.microsoft.com/office/drawing/2014/main" id="{1B65A0B2-6421-48EA-B4BF-6605E9C5C480}"/>
              </a:ext>
            </a:extLst>
          </p:cNvPr>
          <p:cNvPicPr>
            <a:picLocks noChangeAspect="1"/>
          </p:cNvPicPr>
          <p:nvPr/>
        </p:nvPicPr>
        <p:blipFill>
          <a:blip r:embed="rId4"/>
          <a:stretch>
            <a:fillRect/>
          </a:stretch>
        </p:blipFill>
        <p:spPr>
          <a:xfrm>
            <a:off x="6229532" y="2065820"/>
            <a:ext cx="4937760" cy="3503672"/>
          </a:xfrm>
          <a:prstGeom prst="rect">
            <a:avLst/>
          </a:prstGeom>
        </p:spPr>
      </p:pic>
      <p:sp>
        <p:nvSpPr>
          <p:cNvPr id="11" name="TextBox 10">
            <a:extLst>
              <a:ext uri="{FF2B5EF4-FFF2-40B4-BE49-F238E27FC236}">
                <a16:creationId xmlns:a16="http://schemas.microsoft.com/office/drawing/2014/main" id="{3B9C4F7E-A886-488F-AD02-BC08D40CCCBB}"/>
              </a:ext>
            </a:extLst>
          </p:cNvPr>
          <p:cNvSpPr txBox="1"/>
          <p:nvPr/>
        </p:nvSpPr>
        <p:spPr>
          <a:xfrm>
            <a:off x="5393290" y="5624620"/>
            <a:ext cx="6476976" cy="923330"/>
          </a:xfrm>
          <a:prstGeom prst="rect">
            <a:avLst/>
          </a:prstGeom>
          <a:noFill/>
        </p:spPr>
        <p:txBody>
          <a:bodyPr wrap="square" rtlCol="0">
            <a:spAutoFit/>
          </a:bodyPr>
          <a:lstStyle/>
          <a:p>
            <a:r>
              <a:rPr lang="en-US" dirty="0"/>
              <a:t>One vs All: choose the most confident class among all classes predicted as True.</a:t>
            </a:r>
          </a:p>
          <a:p>
            <a:r>
              <a:rPr lang="en-US" dirty="0"/>
              <a:t>One vs One: choose the class with most votes</a:t>
            </a:r>
          </a:p>
        </p:txBody>
      </p:sp>
      <p:sp>
        <p:nvSpPr>
          <p:cNvPr id="12" name="TextBox 11">
            <a:extLst>
              <a:ext uri="{FF2B5EF4-FFF2-40B4-BE49-F238E27FC236}">
                <a16:creationId xmlns:a16="http://schemas.microsoft.com/office/drawing/2014/main" id="{D1E8F031-7139-4D85-88CB-20904E74853E}"/>
              </a:ext>
            </a:extLst>
          </p:cNvPr>
          <p:cNvSpPr txBox="1"/>
          <p:nvPr/>
        </p:nvSpPr>
        <p:spPr>
          <a:xfrm>
            <a:off x="6812319" y="1826026"/>
            <a:ext cx="1451038" cy="369332"/>
          </a:xfrm>
          <a:prstGeom prst="rect">
            <a:avLst/>
          </a:prstGeom>
          <a:solidFill>
            <a:schemeClr val="accent4">
              <a:lumMod val="20000"/>
              <a:lumOff val="80000"/>
            </a:schemeClr>
          </a:solidFill>
        </p:spPr>
        <p:txBody>
          <a:bodyPr wrap="none" rtlCol="0">
            <a:spAutoFit/>
          </a:bodyPr>
          <a:lstStyle/>
          <a:p>
            <a:r>
              <a:rPr lang="en-US" dirty="0"/>
              <a:t>One vs One</a:t>
            </a:r>
          </a:p>
        </p:txBody>
      </p:sp>
      <p:sp>
        <p:nvSpPr>
          <p:cNvPr id="16" name="TextBox 15">
            <a:extLst>
              <a:ext uri="{FF2B5EF4-FFF2-40B4-BE49-F238E27FC236}">
                <a16:creationId xmlns:a16="http://schemas.microsoft.com/office/drawing/2014/main" id="{64C5A189-0164-40E8-9051-504409339E30}"/>
              </a:ext>
            </a:extLst>
          </p:cNvPr>
          <p:cNvSpPr txBox="1"/>
          <p:nvPr/>
        </p:nvSpPr>
        <p:spPr>
          <a:xfrm>
            <a:off x="838200" y="1253043"/>
            <a:ext cx="1451038" cy="369332"/>
          </a:xfrm>
          <a:prstGeom prst="rect">
            <a:avLst/>
          </a:prstGeom>
          <a:solidFill>
            <a:schemeClr val="accent4">
              <a:lumMod val="20000"/>
              <a:lumOff val="80000"/>
            </a:schemeClr>
          </a:solidFill>
        </p:spPr>
        <p:txBody>
          <a:bodyPr wrap="none" rtlCol="0">
            <a:spAutoFit/>
          </a:bodyPr>
          <a:lstStyle/>
          <a:p>
            <a:r>
              <a:rPr lang="en-US" dirty="0"/>
              <a:t>One vs All</a:t>
            </a:r>
          </a:p>
        </p:txBody>
      </p:sp>
      <p:sp>
        <p:nvSpPr>
          <p:cNvPr id="13" name="TextBox 12">
            <a:extLst>
              <a:ext uri="{FF2B5EF4-FFF2-40B4-BE49-F238E27FC236}">
                <a16:creationId xmlns:a16="http://schemas.microsoft.com/office/drawing/2014/main" id="{26204465-8785-4377-A72A-1627F26D64EF}"/>
              </a:ext>
            </a:extLst>
          </p:cNvPr>
          <p:cNvSpPr txBox="1"/>
          <p:nvPr/>
        </p:nvSpPr>
        <p:spPr>
          <a:xfrm>
            <a:off x="4281620" y="6547950"/>
            <a:ext cx="7072180" cy="261610"/>
          </a:xfrm>
          <a:prstGeom prst="rect">
            <a:avLst/>
          </a:prstGeom>
          <a:noFill/>
        </p:spPr>
        <p:txBody>
          <a:bodyPr wrap="square">
            <a:spAutoFit/>
          </a:bodyPr>
          <a:lstStyle/>
          <a:p>
            <a:r>
              <a:rPr lang="en-US" sz="1100" dirty="0"/>
              <a:t>Source: </a:t>
            </a:r>
            <a:r>
              <a:rPr lang="en-US" sz="1100" dirty="0">
                <a:hlinkClick r:id="rId5"/>
              </a:rPr>
              <a:t>https://people.cs.pitt.edu/~milos/courses/cs1675-Spring2019/Lectures/class15b.pdf</a:t>
            </a:r>
            <a:r>
              <a:rPr lang="en-US" sz="1100" dirty="0"/>
              <a:t> </a:t>
            </a:r>
          </a:p>
        </p:txBody>
      </p:sp>
    </p:spTree>
    <p:extLst>
      <p:ext uri="{BB962C8B-B14F-4D97-AF65-F5344CB8AC3E}">
        <p14:creationId xmlns:p14="http://schemas.microsoft.com/office/powerpoint/2010/main" val="249466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739-8403-46B5-B133-9D60AE4F839A}"/>
              </a:ext>
            </a:extLst>
          </p:cNvPr>
          <p:cNvSpPr>
            <a:spLocks noGrp="1"/>
          </p:cNvSpPr>
          <p:nvPr>
            <p:ph type="title"/>
          </p:nvPr>
        </p:nvSpPr>
        <p:spPr/>
        <p:txBody>
          <a:bodyPr>
            <a:normAutofit fontScale="90000"/>
          </a:bodyPr>
          <a:lstStyle/>
          <a:p>
            <a:r>
              <a:rPr lang="en-US" dirty="0"/>
              <a:t>Results: Model Performance </a:t>
            </a:r>
            <a:br>
              <a:rPr lang="en-US" dirty="0"/>
            </a:br>
            <a:r>
              <a:rPr lang="en-US" dirty="0"/>
              <a:t>	(Multiclass: Not heuristic methods)</a:t>
            </a:r>
          </a:p>
        </p:txBody>
      </p:sp>
      <p:sp>
        <p:nvSpPr>
          <p:cNvPr id="4" name="Slide Number Placeholder 3">
            <a:extLst>
              <a:ext uri="{FF2B5EF4-FFF2-40B4-BE49-F238E27FC236}">
                <a16:creationId xmlns:a16="http://schemas.microsoft.com/office/drawing/2014/main" id="{33B23620-C118-4F2A-BF3A-3FEB1328B668}"/>
              </a:ext>
            </a:extLst>
          </p:cNvPr>
          <p:cNvSpPr>
            <a:spLocks noGrp="1"/>
          </p:cNvSpPr>
          <p:nvPr>
            <p:ph type="sldNum" sz="quarter" idx="12"/>
          </p:nvPr>
        </p:nvSpPr>
        <p:spPr/>
        <p:txBody>
          <a:bodyPr/>
          <a:lstStyle/>
          <a:p>
            <a:fld id="{F18A0AEE-32A2-491A-A534-364C1C1E6E4B}" type="slidenum">
              <a:rPr lang="en-US" smtClean="0"/>
              <a:t>17</a:t>
            </a:fld>
            <a:endParaRPr lang="en-US"/>
          </a:p>
        </p:txBody>
      </p:sp>
      <p:sp>
        <p:nvSpPr>
          <p:cNvPr id="5" name="Rectangle 4">
            <a:extLst>
              <a:ext uri="{FF2B5EF4-FFF2-40B4-BE49-F238E27FC236}">
                <a16:creationId xmlns:a16="http://schemas.microsoft.com/office/drawing/2014/main" id="{8DCAFAFC-C463-4577-9301-93EAC6D76B0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12290" name="Picture 2">
            <a:extLst>
              <a:ext uri="{FF2B5EF4-FFF2-40B4-BE49-F238E27FC236}">
                <a16:creationId xmlns:a16="http://schemas.microsoft.com/office/drawing/2014/main" id="{4F52C56A-3A9D-4A53-8E3B-14995A39D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8" y="1575086"/>
            <a:ext cx="2743200" cy="2060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73ACBC-D7DE-48ED-8172-6205077BBA96}"/>
              </a:ext>
            </a:extLst>
          </p:cNvPr>
          <p:cNvSpPr txBox="1"/>
          <p:nvPr/>
        </p:nvSpPr>
        <p:spPr>
          <a:xfrm>
            <a:off x="2841568" y="1575086"/>
            <a:ext cx="2868093" cy="523220"/>
          </a:xfrm>
          <a:prstGeom prst="rect">
            <a:avLst/>
          </a:prstGeom>
          <a:noFill/>
        </p:spPr>
        <p:txBody>
          <a:bodyPr wrap="none" rtlCol="0">
            <a:spAutoFit/>
          </a:bodyPr>
          <a:lstStyle/>
          <a:p>
            <a:r>
              <a:rPr lang="en-US" sz="1400" dirty="0"/>
              <a:t>Logistic Regression:</a:t>
            </a:r>
          </a:p>
          <a:p>
            <a:r>
              <a:rPr lang="en-US" sz="1400" dirty="0"/>
              <a:t>Training Time: 53.2 seconds</a:t>
            </a:r>
          </a:p>
        </p:txBody>
      </p:sp>
      <p:sp>
        <p:nvSpPr>
          <p:cNvPr id="11" name="TextBox 10">
            <a:extLst>
              <a:ext uri="{FF2B5EF4-FFF2-40B4-BE49-F238E27FC236}">
                <a16:creationId xmlns:a16="http://schemas.microsoft.com/office/drawing/2014/main" id="{B110D559-9828-40B3-9F63-6AE541BC7561}"/>
              </a:ext>
            </a:extLst>
          </p:cNvPr>
          <p:cNvSpPr txBox="1"/>
          <p:nvPr/>
        </p:nvSpPr>
        <p:spPr>
          <a:xfrm>
            <a:off x="8976971" y="1571358"/>
            <a:ext cx="2768707" cy="523220"/>
          </a:xfrm>
          <a:prstGeom prst="rect">
            <a:avLst/>
          </a:prstGeom>
          <a:noFill/>
        </p:spPr>
        <p:txBody>
          <a:bodyPr wrap="none" rtlCol="0">
            <a:spAutoFit/>
          </a:bodyPr>
          <a:lstStyle/>
          <a:p>
            <a:r>
              <a:rPr lang="en-US" sz="1400" dirty="0"/>
              <a:t>Random Forest w/Bagging</a:t>
            </a:r>
          </a:p>
          <a:p>
            <a:r>
              <a:rPr lang="en-US" sz="1400" dirty="0"/>
              <a:t>Training Time: 7.8 seconds</a:t>
            </a:r>
          </a:p>
        </p:txBody>
      </p:sp>
      <p:pic>
        <p:nvPicPr>
          <p:cNvPr id="12292" name="Picture 4">
            <a:extLst>
              <a:ext uri="{FF2B5EF4-FFF2-40B4-BE49-F238E27FC236}">
                <a16:creationId xmlns:a16="http://schemas.microsoft.com/office/drawing/2014/main" id="{1FA6AAF5-F22D-490F-98BC-CA0564E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878" y="1575088"/>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8A857BD-EB02-4B27-A98E-7829C225C391}"/>
              </a:ext>
            </a:extLst>
          </p:cNvPr>
          <p:cNvSpPr txBox="1"/>
          <p:nvPr/>
        </p:nvSpPr>
        <p:spPr>
          <a:xfrm>
            <a:off x="2841568" y="4012603"/>
            <a:ext cx="2868093" cy="523220"/>
          </a:xfrm>
          <a:prstGeom prst="rect">
            <a:avLst/>
          </a:prstGeom>
          <a:noFill/>
        </p:spPr>
        <p:txBody>
          <a:bodyPr wrap="none" rtlCol="0">
            <a:spAutoFit/>
          </a:bodyPr>
          <a:lstStyle/>
          <a:p>
            <a:r>
              <a:rPr lang="en-US" sz="1400" dirty="0"/>
              <a:t>Random Forest w/AdaBoost</a:t>
            </a:r>
          </a:p>
          <a:p>
            <a:r>
              <a:rPr lang="en-US" sz="1400" dirty="0"/>
              <a:t>Training Time: 18.5 seconds</a:t>
            </a:r>
          </a:p>
        </p:txBody>
      </p:sp>
      <p:pic>
        <p:nvPicPr>
          <p:cNvPr id="12294" name="Picture 6">
            <a:extLst>
              <a:ext uri="{FF2B5EF4-FFF2-40B4-BE49-F238E27FC236}">
                <a16:creationId xmlns:a16="http://schemas.microsoft.com/office/drawing/2014/main" id="{C8E7C4B3-E1E7-4B37-9EF0-91A1BE373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 y="4056989"/>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EBAA50F-23A9-4B7C-B5ED-1CFDAFFF0FD7}"/>
              </a:ext>
            </a:extLst>
          </p:cNvPr>
          <p:cNvSpPr txBox="1"/>
          <p:nvPr/>
        </p:nvSpPr>
        <p:spPr>
          <a:xfrm>
            <a:off x="8976971" y="4056988"/>
            <a:ext cx="3015069" cy="954107"/>
          </a:xfrm>
          <a:prstGeom prst="rect">
            <a:avLst/>
          </a:prstGeom>
          <a:noFill/>
        </p:spPr>
        <p:txBody>
          <a:bodyPr wrap="square">
            <a:spAutoFit/>
          </a:bodyPr>
          <a:lstStyle/>
          <a:p>
            <a:r>
              <a:rPr lang="en-US" sz="1400" dirty="0"/>
              <a:t>Neural Net</a:t>
            </a:r>
          </a:p>
          <a:p>
            <a:r>
              <a:rPr lang="en-US" sz="1400" dirty="0"/>
              <a:t>(3 hidden layers)</a:t>
            </a:r>
          </a:p>
          <a:p>
            <a:r>
              <a:rPr lang="en-US" sz="1400" dirty="0"/>
              <a:t>(50 hidden units)</a:t>
            </a:r>
          </a:p>
          <a:p>
            <a:r>
              <a:rPr lang="en-US" sz="1400" dirty="0"/>
              <a:t>Training Time: 142.6 seconds</a:t>
            </a:r>
          </a:p>
        </p:txBody>
      </p:sp>
      <p:pic>
        <p:nvPicPr>
          <p:cNvPr id="12296" name="Picture 8">
            <a:extLst>
              <a:ext uri="{FF2B5EF4-FFF2-40B4-BE49-F238E27FC236}">
                <a16:creationId xmlns:a16="http://schemas.microsoft.com/office/drawing/2014/main" id="{E3F84DAF-0F80-4F31-8C6B-6486D6ECD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7829" y="4056988"/>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849FB0-DBBD-4F42-A8A1-AB7CA48C8FED}"/>
              </a:ext>
            </a:extLst>
          </p:cNvPr>
          <p:cNvSpPr txBox="1"/>
          <p:nvPr/>
        </p:nvSpPr>
        <p:spPr>
          <a:xfrm>
            <a:off x="3219984" y="4631611"/>
            <a:ext cx="1451038" cy="369332"/>
          </a:xfrm>
          <a:prstGeom prst="rect">
            <a:avLst/>
          </a:prstGeom>
          <a:solidFill>
            <a:schemeClr val="accent6">
              <a:lumMod val="20000"/>
              <a:lumOff val="80000"/>
            </a:schemeClr>
          </a:solidFill>
        </p:spPr>
        <p:txBody>
          <a:bodyPr wrap="none" rtlCol="0">
            <a:spAutoFit/>
          </a:bodyPr>
          <a:lstStyle/>
          <a:p>
            <a:r>
              <a:rPr lang="en-US" dirty="0"/>
              <a:t>Best Model</a:t>
            </a:r>
          </a:p>
        </p:txBody>
      </p:sp>
      <p:pic>
        <p:nvPicPr>
          <p:cNvPr id="23" name="Picture 22">
            <a:extLst>
              <a:ext uri="{FF2B5EF4-FFF2-40B4-BE49-F238E27FC236}">
                <a16:creationId xmlns:a16="http://schemas.microsoft.com/office/drawing/2014/main" id="{33F42323-30E8-47F0-9D46-9ADD1D83C576}"/>
              </a:ext>
            </a:extLst>
          </p:cNvPr>
          <p:cNvPicPr>
            <a:picLocks noChangeAspect="1"/>
          </p:cNvPicPr>
          <p:nvPr/>
        </p:nvPicPr>
        <p:blipFill>
          <a:blip r:embed="rId6"/>
          <a:stretch>
            <a:fillRect/>
          </a:stretch>
        </p:blipFill>
        <p:spPr>
          <a:xfrm>
            <a:off x="2920949" y="2387341"/>
            <a:ext cx="2945457" cy="731520"/>
          </a:xfrm>
          <a:prstGeom prst="rect">
            <a:avLst/>
          </a:prstGeom>
        </p:spPr>
      </p:pic>
      <p:pic>
        <p:nvPicPr>
          <p:cNvPr id="25" name="Picture 24">
            <a:extLst>
              <a:ext uri="{FF2B5EF4-FFF2-40B4-BE49-F238E27FC236}">
                <a16:creationId xmlns:a16="http://schemas.microsoft.com/office/drawing/2014/main" id="{4C56E0F7-E5C2-4A39-AE61-1567F550E75E}"/>
              </a:ext>
            </a:extLst>
          </p:cNvPr>
          <p:cNvPicPr>
            <a:picLocks noChangeAspect="1"/>
          </p:cNvPicPr>
          <p:nvPr/>
        </p:nvPicPr>
        <p:blipFill>
          <a:blip r:embed="rId7"/>
          <a:stretch>
            <a:fillRect/>
          </a:stretch>
        </p:blipFill>
        <p:spPr>
          <a:xfrm>
            <a:off x="8982188" y="2387341"/>
            <a:ext cx="3004633" cy="731520"/>
          </a:xfrm>
          <a:prstGeom prst="rect">
            <a:avLst/>
          </a:prstGeom>
        </p:spPr>
      </p:pic>
      <p:pic>
        <p:nvPicPr>
          <p:cNvPr id="27" name="Picture 26">
            <a:extLst>
              <a:ext uri="{FF2B5EF4-FFF2-40B4-BE49-F238E27FC236}">
                <a16:creationId xmlns:a16="http://schemas.microsoft.com/office/drawing/2014/main" id="{4DBCE876-5A09-4717-B265-64D062D7ADAD}"/>
              </a:ext>
            </a:extLst>
          </p:cNvPr>
          <p:cNvPicPr>
            <a:picLocks noChangeAspect="1"/>
          </p:cNvPicPr>
          <p:nvPr/>
        </p:nvPicPr>
        <p:blipFill>
          <a:blip r:embed="rId8"/>
          <a:stretch>
            <a:fillRect/>
          </a:stretch>
        </p:blipFill>
        <p:spPr>
          <a:xfrm>
            <a:off x="2920949" y="5096731"/>
            <a:ext cx="3103881" cy="731520"/>
          </a:xfrm>
          <a:prstGeom prst="rect">
            <a:avLst/>
          </a:prstGeom>
        </p:spPr>
      </p:pic>
      <p:pic>
        <p:nvPicPr>
          <p:cNvPr id="29" name="Picture 28">
            <a:extLst>
              <a:ext uri="{FF2B5EF4-FFF2-40B4-BE49-F238E27FC236}">
                <a16:creationId xmlns:a16="http://schemas.microsoft.com/office/drawing/2014/main" id="{CBECFB9C-D071-4B7C-9CD2-84B3F486C409}"/>
              </a:ext>
            </a:extLst>
          </p:cNvPr>
          <p:cNvPicPr>
            <a:picLocks noChangeAspect="1"/>
          </p:cNvPicPr>
          <p:nvPr/>
        </p:nvPicPr>
        <p:blipFill>
          <a:blip r:embed="rId9"/>
          <a:stretch>
            <a:fillRect/>
          </a:stretch>
        </p:blipFill>
        <p:spPr>
          <a:xfrm>
            <a:off x="8976971" y="5096731"/>
            <a:ext cx="3149169" cy="731520"/>
          </a:xfrm>
          <a:prstGeom prst="rect">
            <a:avLst/>
          </a:prstGeom>
        </p:spPr>
      </p:pic>
    </p:spTree>
    <p:extLst>
      <p:ext uri="{BB962C8B-B14F-4D97-AF65-F5344CB8AC3E}">
        <p14:creationId xmlns:p14="http://schemas.microsoft.com/office/powerpoint/2010/main" val="426994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739-8403-46B5-B133-9D60AE4F839A}"/>
              </a:ext>
            </a:extLst>
          </p:cNvPr>
          <p:cNvSpPr>
            <a:spLocks noGrp="1"/>
          </p:cNvSpPr>
          <p:nvPr>
            <p:ph type="title"/>
          </p:nvPr>
        </p:nvSpPr>
        <p:spPr/>
        <p:txBody>
          <a:bodyPr>
            <a:normAutofit fontScale="90000"/>
          </a:bodyPr>
          <a:lstStyle/>
          <a:p>
            <a:r>
              <a:rPr lang="en-US" dirty="0"/>
              <a:t>Results: Model Performance </a:t>
            </a:r>
            <a:br>
              <a:rPr lang="en-US" dirty="0"/>
            </a:br>
            <a:r>
              <a:rPr lang="en-US" dirty="0"/>
              <a:t>	(Multiclass: heuristic methods)</a:t>
            </a:r>
          </a:p>
        </p:txBody>
      </p:sp>
      <p:sp>
        <p:nvSpPr>
          <p:cNvPr id="4" name="Slide Number Placeholder 3">
            <a:extLst>
              <a:ext uri="{FF2B5EF4-FFF2-40B4-BE49-F238E27FC236}">
                <a16:creationId xmlns:a16="http://schemas.microsoft.com/office/drawing/2014/main" id="{33B23620-C118-4F2A-BF3A-3FEB1328B668}"/>
              </a:ext>
            </a:extLst>
          </p:cNvPr>
          <p:cNvSpPr>
            <a:spLocks noGrp="1"/>
          </p:cNvSpPr>
          <p:nvPr>
            <p:ph type="sldNum" sz="quarter" idx="12"/>
          </p:nvPr>
        </p:nvSpPr>
        <p:spPr/>
        <p:txBody>
          <a:bodyPr/>
          <a:lstStyle/>
          <a:p>
            <a:fld id="{F18A0AEE-32A2-491A-A534-364C1C1E6E4B}" type="slidenum">
              <a:rPr lang="en-US" smtClean="0"/>
              <a:t>18</a:t>
            </a:fld>
            <a:endParaRPr lang="en-US"/>
          </a:p>
        </p:txBody>
      </p:sp>
      <p:sp>
        <p:nvSpPr>
          <p:cNvPr id="5" name="Rectangle 4">
            <a:extLst>
              <a:ext uri="{FF2B5EF4-FFF2-40B4-BE49-F238E27FC236}">
                <a16:creationId xmlns:a16="http://schemas.microsoft.com/office/drawing/2014/main" id="{8DCAFAFC-C463-4577-9301-93EAC6D76B0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10" name="Picture 9">
            <a:extLst>
              <a:ext uri="{FF2B5EF4-FFF2-40B4-BE49-F238E27FC236}">
                <a16:creationId xmlns:a16="http://schemas.microsoft.com/office/drawing/2014/main" id="{05FEA663-DC17-4380-87D5-3D264E234F8C}"/>
              </a:ext>
            </a:extLst>
          </p:cNvPr>
          <p:cNvPicPr>
            <a:picLocks noChangeAspect="1"/>
          </p:cNvPicPr>
          <p:nvPr/>
        </p:nvPicPr>
        <p:blipFill>
          <a:blip r:embed="rId2"/>
          <a:stretch>
            <a:fillRect/>
          </a:stretch>
        </p:blipFill>
        <p:spPr>
          <a:xfrm>
            <a:off x="320555" y="1838738"/>
            <a:ext cx="5448385" cy="3657600"/>
          </a:xfrm>
          <a:prstGeom prst="rect">
            <a:avLst/>
          </a:prstGeom>
          <a:ln>
            <a:solidFill>
              <a:schemeClr val="accent6"/>
            </a:solidFill>
          </a:ln>
        </p:spPr>
      </p:pic>
      <p:pic>
        <p:nvPicPr>
          <p:cNvPr id="14" name="Picture 13">
            <a:extLst>
              <a:ext uri="{FF2B5EF4-FFF2-40B4-BE49-F238E27FC236}">
                <a16:creationId xmlns:a16="http://schemas.microsoft.com/office/drawing/2014/main" id="{3E3AE80D-9476-4AB1-AD9F-E7508BD2EEA9}"/>
              </a:ext>
            </a:extLst>
          </p:cNvPr>
          <p:cNvPicPr>
            <a:picLocks noChangeAspect="1"/>
          </p:cNvPicPr>
          <p:nvPr/>
        </p:nvPicPr>
        <p:blipFill>
          <a:blip r:embed="rId3"/>
          <a:stretch>
            <a:fillRect/>
          </a:stretch>
        </p:blipFill>
        <p:spPr>
          <a:xfrm>
            <a:off x="6096000" y="1838738"/>
            <a:ext cx="5854022" cy="3657600"/>
          </a:xfrm>
          <a:prstGeom prst="rect">
            <a:avLst/>
          </a:prstGeom>
          <a:ln>
            <a:solidFill>
              <a:srgbClr val="FF0000"/>
            </a:solidFill>
          </a:ln>
        </p:spPr>
      </p:pic>
      <p:sp>
        <p:nvSpPr>
          <p:cNvPr id="17" name="TextBox 16">
            <a:extLst>
              <a:ext uri="{FF2B5EF4-FFF2-40B4-BE49-F238E27FC236}">
                <a16:creationId xmlns:a16="http://schemas.microsoft.com/office/drawing/2014/main" id="{EF75974A-26E8-41C5-8AD4-5CA22DE96546}"/>
              </a:ext>
            </a:extLst>
          </p:cNvPr>
          <p:cNvSpPr txBox="1"/>
          <p:nvPr/>
        </p:nvSpPr>
        <p:spPr>
          <a:xfrm>
            <a:off x="1497578" y="5852080"/>
            <a:ext cx="8542723" cy="369332"/>
          </a:xfrm>
          <a:prstGeom prst="rect">
            <a:avLst/>
          </a:prstGeom>
          <a:noFill/>
        </p:spPr>
        <p:txBody>
          <a:bodyPr wrap="none" rtlCol="0">
            <a:spAutoFit/>
          </a:bodyPr>
          <a:lstStyle/>
          <a:p>
            <a:r>
              <a:rPr lang="en-US" dirty="0">
                <a:solidFill>
                  <a:srgbClr val="FF0000"/>
                </a:solidFill>
              </a:rPr>
              <a:t>Heuristic methods don’t perform well as compared to other methods.</a:t>
            </a:r>
          </a:p>
        </p:txBody>
      </p:sp>
    </p:spTree>
    <p:extLst>
      <p:ext uri="{BB962C8B-B14F-4D97-AF65-F5344CB8AC3E}">
        <p14:creationId xmlns:p14="http://schemas.microsoft.com/office/powerpoint/2010/main" val="146128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36A1-98D6-4865-8BBE-A31988FB0B8B}"/>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99996B9A-4D34-4B19-B060-A7E6936A4BD6}"/>
              </a:ext>
            </a:extLst>
          </p:cNvPr>
          <p:cNvSpPr>
            <a:spLocks noGrp="1"/>
          </p:cNvSpPr>
          <p:nvPr>
            <p:ph type="sldNum" sz="quarter" idx="12"/>
          </p:nvPr>
        </p:nvSpPr>
        <p:spPr/>
        <p:txBody>
          <a:bodyPr/>
          <a:lstStyle/>
          <a:p>
            <a:fld id="{F18A0AEE-32A2-491A-A534-364C1C1E6E4B}" type="slidenum">
              <a:rPr lang="en-US" smtClean="0"/>
              <a:t>19</a:t>
            </a:fld>
            <a:endParaRPr lang="en-US"/>
          </a:p>
        </p:txBody>
      </p:sp>
      <p:sp>
        <p:nvSpPr>
          <p:cNvPr id="6" name="Rectangle 5">
            <a:extLst>
              <a:ext uri="{FF2B5EF4-FFF2-40B4-BE49-F238E27FC236}">
                <a16:creationId xmlns:a16="http://schemas.microsoft.com/office/drawing/2014/main" id="{7CB26282-EF3D-4B0E-A9B5-5A9E00109F49}"/>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14338" name="Picture 2">
            <a:extLst>
              <a:ext uri="{FF2B5EF4-FFF2-40B4-BE49-F238E27FC236}">
                <a16:creationId xmlns:a16="http://schemas.microsoft.com/office/drawing/2014/main" id="{53F26A7C-9771-4CE7-8936-B4C1252DE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22" y="1295188"/>
            <a:ext cx="11863357" cy="4206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CB82CB-BDDC-46D8-AFA7-584FE049F779}"/>
              </a:ext>
            </a:extLst>
          </p:cNvPr>
          <p:cNvSpPr txBox="1"/>
          <p:nvPr/>
        </p:nvSpPr>
        <p:spPr>
          <a:xfrm>
            <a:off x="97322" y="5696544"/>
            <a:ext cx="11961929" cy="923330"/>
          </a:xfrm>
          <a:prstGeom prst="rect">
            <a:avLst/>
          </a:prstGeom>
          <a:noFill/>
        </p:spPr>
        <p:txBody>
          <a:bodyPr wrap="none" rtlCol="0">
            <a:spAutoFit/>
          </a:bodyPr>
          <a:lstStyle/>
          <a:p>
            <a:r>
              <a:rPr lang="en-US" dirty="0"/>
              <a:t>Perceptron (One vs One) performs worst in terms of correctly classifying high-severity cases.</a:t>
            </a:r>
          </a:p>
          <a:p>
            <a:r>
              <a:rPr lang="en-US" dirty="0"/>
              <a:t>Perceptron (One vs All) performs worst in terms of correctly classifying low-severity cases.</a:t>
            </a:r>
          </a:p>
          <a:p>
            <a:r>
              <a:rPr lang="en-US" dirty="0"/>
              <a:t>Random Forest with AdaBoost is the best classifier overall.</a:t>
            </a:r>
          </a:p>
        </p:txBody>
      </p:sp>
    </p:spTree>
    <p:extLst>
      <p:ext uri="{BB962C8B-B14F-4D97-AF65-F5344CB8AC3E}">
        <p14:creationId xmlns:p14="http://schemas.microsoft.com/office/powerpoint/2010/main" val="121049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0A05-E4A3-4AEF-84BC-CE058C8904B1}"/>
              </a:ext>
            </a:extLst>
          </p:cNvPr>
          <p:cNvSpPr>
            <a:spLocks noGrp="1"/>
          </p:cNvSpPr>
          <p:nvPr>
            <p:ph type="title"/>
          </p:nvPr>
        </p:nvSpPr>
        <p:spPr/>
        <p:txBody>
          <a:bodyPr/>
          <a:lstStyle/>
          <a:p>
            <a:r>
              <a:rPr lang="en-US" dirty="0"/>
              <a:t>Team Introduction</a:t>
            </a:r>
          </a:p>
        </p:txBody>
      </p:sp>
      <p:sp>
        <p:nvSpPr>
          <p:cNvPr id="5" name="TextBox 4">
            <a:extLst>
              <a:ext uri="{FF2B5EF4-FFF2-40B4-BE49-F238E27FC236}">
                <a16:creationId xmlns:a16="http://schemas.microsoft.com/office/drawing/2014/main" id="{4CC44AB4-6430-44F0-B936-F894753CE5B6}"/>
              </a:ext>
            </a:extLst>
          </p:cNvPr>
          <p:cNvSpPr txBox="1"/>
          <p:nvPr/>
        </p:nvSpPr>
        <p:spPr>
          <a:xfrm>
            <a:off x="1515533" y="4995333"/>
            <a:ext cx="4461933" cy="923330"/>
          </a:xfrm>
          <a:prstGeom prst="rect">
            <a:avLst/>
          </a:prstGeom>
          <a:noFill/>
        </p:spPr>
        <p:txBody>
          <a:bodyPr wrap="square">
            <a:spAutoFit/>
          </a:bodyPr>
          <a:lstStyle/>
          <a:p>
            <a:pPr algn="ctr"/>
            <a:r>
              <a:rPr lang="en-US" b="1" dirty="0"/>
              <a:t>Yuvraj Singh</a:t>
            </a:r>
          </a:p>
          <a:p>
            <a:pPr algn="ctr"/>
            <a:r>
              <a:rPr lang="en-US" dirty="0"/>
              <a:t>Second Year PhD Student at OSU Center for Automotive Research</a:t>
            </a:r>
          </a:p>
        </p:txBody>
      </p:sp>
      <p:sp>
        <p:nvSpPr>
          <p:cNvPr id="7" name="TextBox 6">
            <a:extLst>
              <a:ext uri="{FF2B5EF4-FFF2-40B4-BE49-F238E27FC236}">
                <a16:creationId xmlns:a16="http://schemas.microsoft.com/office/drawing/2014/main" id="{C294A6FC-D244-44A2-8C84-282B343E1B73}"/>
              </a:ext>
            </a:extLst>
          </p:cNvPr>
          <p:cNvSpPr txBox="1"/>
          <p:nvPr/>
        </p:nvSpPr>
        <p:spPr>
          <a:xfrm>
            <a:off x="6443134" y="4995333"/>
            <a:ext cx="4461933" cy="923330"/>
          </a:xfrm>
          <a:prstGeom prst="rect">
            <a:avLst/>
          </a:prstGeom>
          <a:noFill/>
        </p:spPr>
        <p:txBody>
          <a:bodyPr wrap="square">
            <a:spAutoFit/>
          </a:bodyPr>
          <a:lstStyle/>
          <a:p>
            <a:pPr algn="ctr"/>
            <a:r>
              <a:rPr lang="en-US" b="1" dirty="0"/>
              <a:t>Abdirashid Dahir</a:t>
            </a:r>
          </a:p>
          <a:p>
            <a:pPr algn="ctr"/>
            <a:r>
              <a:rPr lang="en-US" dirty="0"/>
              <a:t>First Year PhD Student at OSU Department of Geography</a:t>
            </a:r>
          </a:p>
        </p:txBody>
      </p:sp>
      <p:pic>
        <p:nvPicPr>
          <p:cNvPr id="1028" name="Picture 4">
            <a:extLst>
              <a:ext uri="{FF2B5EF4-FFF2-40B4-BE49-F238E27FC236}">
                <a16:creationId xmlns:a16="http://schemas.microsoft.com/office/drawing/2014/main" id="{B6425D03-8A85-4036-B232-C37B102FD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564" y="1678667"/>
            <a:ext cx="2349073"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5C7099-3E02-42D4-A0C0-FE9EADC6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4" y="1690688"/>
            <a:ext cx="2838450" cy="30384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9B6088C-A2E5-4CBE-9975-CC066D71462C}"/>
              </a:ext>
            </a:extLst>
          </p:cNvPr>
          <p:cNvSpPr>
            <a:spLocks noGrp="1"/>
          </p:cNvSpPr>
          <p:nvPr>
            <p:ph type="sldNum" sz="quarter" idx="12"/>
          </p:nvPr>
        </p:nvSpPr>
        <p:spPr/>
        <p:txBody>
          <a:bodyPr/>
          <a:lstStyle/>
          <a:p>
            <a:fld id="{F18A0AEE-32A2-491A-A534-364C1C1E6E4B}" type="slidenum">
              <a:rPr lang="en-US" smtClean="0"/>
              <a:t>2</a:t>
            </a:fld>
            <a:endParaRPr lang="en-US"/>
          </a:p>
        </p:txBody>
      </p:sp>
    </p:spTree>
    <p:extLst>
      <p:ext uri="{BB962C8B-B14F-4D97-AF65-F5344CB8AC3E}">
        <p14:creationId xmlns:p14="http://schemas.microsoft.com/office/powerpoint/2010/main" val="1948355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F919-8331-4D15-A346-11CBAB9856BF}"/>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2D446726-4E65-4AD5-A584-9DA023F80A2A}"/>
              </a:ext>
            </a:extLst>
          </p:cNvPr>
          <p:cNvSpPr>
            <a:spLocks noGrp="1"/>
          </p:cNvSpPr>
          <p:nvPr>
            <p:ph type="sldNum" sz="quarter" idx="12"/>
          </p:nvPr>
        </p:nvSpPr>
        <p:spPr/>
        <p:txBody>
          <a:bodyPr/>
          <a:lstStyle/>
          <a:p>
            <a:fld id="{F18A0AEE-32A2-491A-A534-364C1C1E6E4B}" type="slidenum">
              <a:rPr lang="en-US" smtClean="0"/>
              <a:t>20</a:t>
            </a:fld>
            <a:endParaRPr lang="en-US"/>
          </a:p>
        </p:txBody>
      </p:sp>
      <p:sp>
        <p:nvSpPr>
          <p:cNvPr id="5" name="Rectangle 4">
            <a:extLst>
              <a:ext uri="{FF2B5EF4-FFF2-40B4-BE49-F238E27FC236}">
                <a16:creationId xmlns:a16="http://schemas.microsoft.com/office/drawing/2014/main" id="{A49BC99F-9EAD-4A4D-B144-CE15F07DA41D}"/>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15362" name="Picture 2">
            <a:extLst>
              <a:ext uri="{FF2B5EF4-FFF2-40B4-BE49-F238E27FC236}">
                <a16:creationId xmlns:a16="http://schemas.microsoft.com/office/drawing/2014/main" id="{10110BD9-79B4-4FF7-9E58-9BAFF78AE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49" y="1347449"/>
            <a:ext cx="11850302" cy="4206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473931-06E2-4E84-9EF7-4E4DC9D07AF5}"/>
              </a:ext>
            </a:extLst>
          </p:cNvPr>
          <p:cNvSpPr txBox="1"/>
          <p:nvPr/>
        </p:nvSpPr>
        <p:spPr>
          <a:xfrm>
            <a:off x="711200" y="5846543"/>
            <a:ext cx="10442282" cy="646331"/>
          </a:xfrm>
          <a:prstGeom prst="rect">
            <a:avLst/>
          </a:prstGeom>
          <a:noFill/>
        </p:spPr>
        <p:txBody>
          <a:bodyPr wrap="none" rtlCol="0">
            <a:spAutoFit/>
          </a:bodyPr>
          <a:lstStyle/>
          <a:p>
            <a:r>
              <a:rPr lang="en-US" dirty="0"/>
              <a:t>We trained models on data from Pre-Covid era (more high-severity incidents) only.</a:t>
            </a:r>
          </a:p>
          <a:p>
            <a:r>
              <a:rPr lang="en-US" dirty="0"/>
              <a:t>Random Forests are still the best models.</a:t>
            </a:r>
          </a:p>
        </p:txBody>
      </p:sp>
    </p:spTree>
    <p:extLst>
      <p:ext uri="{BB962C8B-B14F-4D97-AF65-F5344CB8AC3E}">
        <p14:creationId xmlns:p14="http://schemas.microsoft.com/office/powerpoint/2010/main" val="31778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F919-8331-4D15-A346-11CBAB9856BF}"/>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2D446726-4E65-4AD5-A584-9DA023F80A2A}"/>
              </a:ext>
            </a:extLst>
          </p:cNvPr>
          <p:cNvSpPr>
            <a:spLocks noGrp="1"/>
          </p:cNvSpPr>
          <p:nvPr>
            <p:ph type="sldNum" sz="quarter" idx="12"/>
          </p:nvPr>
        </p:nvSpPr>
        <p:spPr/>
        <p:txBody>
          <a:bodyPr/>
          <a:lstStyle/>
          <a:p>
            <a:fld id="{F18A0AEE-32A2-491A-A534-364C1C1E6E4B}" type="slidenum">
              <a:rPr lang="en-US" smtClean="0"/>
              <a:t>21</a:t>
            </a:fld>
            <a:endParaRPr lang="en-US"/>
          </a:p>
        </p:txBody>
      </p:sp>
      <p:sp>
        <p:nvSpPr>
          <p:cNvPr id="5" name="Rectangle 4">
            <a:extLst>
              <a:ext uri="{FF2B5EF4-FFF2-40B4-BE49-F238E27FC236}">
                <a16:creationId xmlns:a16="http://schemas.microsoft.com/office/drawing/2014/main" id="{A49BC99F-9EAD-4A4D-B144-CE15F07DA41D}"/>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TextBox 5">
            <a:extLst>
              <a:ext uri="{FF2B5EF4-FFF2-40B4-BE49-F238E27FC236}">
                <a16:creationId xmlns:a16="http://schemas.microsoft.com/office/drawing/2014/main" id="{71473931-06E2-4E84-9EF7-4E4DC9D07AF5}"/>
              </a:ext>
            </a:extLst>
          </p:cNvPr>
          <p:cNvSpPr txBox="1"/>
          <p:nvPr/>
        </p:nvSpPr>
        <p:spPr>
          <a:xfrm>
            <a:off x="711200" y="5846543"/>
            <a:ext cx="10568919" cy="646331"/>
          </a:xfrm>
          <a:prstGeom prst="rect">
            <a:avLst/>
          </a:prstGeom>
          <a:noFill/>
        </p:spPr>
        <p:txBody>
          <a:bodyPr wrap="none" rtlCol="0">
            <a:spAutoFit/>
          </a:bodyPr>
          <a:lstStyle/>
          <a:p>
            <a:r>
              <a:rPr lang="en-US" dirty="0"/>
              <a:t>We trained models on data from Post-Covid era (less high-severity incidents) only.</a:t>
            </a:r>
          </a:p>
          <a:p>
            <a:r>
              <a:rPr lang="en-US" dirty="0"/>
              <a:t>Random Forests are still the best models.</a:t>
            </a:r>
          </a:p>
        </p:txBody>
      </p:sp>
      <p:pic>
        <p:nvPicPr>
          <p:cNvPr id="16386" name="Picture 2">
            <a:extLst>
              <a:ext uri="{FF2B5EF4-FFF2-40B4-BE49-F238E27FC236}">
                <a16:creationId xmlns:a16="http://schemas.microsoft.com/office/drawing/2014/main" id="{F999A42F-17D8-4788-B0D7-3055AF62E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24" y="1290098"/>
            <a:ext cx="11819952"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8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D63F-A9E6-4221-8F9F-B0FEDED6F77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88F03C2-DA06-40C6-9788-A050F2741052}"/>
              </a:ext>
            </a:extLst>
          </p:cNvPr>
          <p:cNvSpPr>
            <a:spLocks noGrp="1"/>
          </p:cNvSpPr>
          <p:nvPr>
            <p:ph idx="1"/>
          </p:nvPr>
        </p:nvSpPr>
        <p:spPr>
          <a:xfrm>
            <a:off x="838200" y="1479665"/>
            <a:ext cx="4586056" cy="4697298"/>
          </a:xfrm>
        </p:spPr>
        <p:txBody>
          <a:bodyPr>
            <a:normAutofit/>
          </a:bodyPr>
          <a:lstStyle/>
          <a:p>
            <a:pPr marL="342900" indent="-342900">
              <a:buFont typeface="+mj-lt"/>
              <a:buAutoNum type="arabicPeriod"/>
            </a:pPr>
            <a:r>
              <a:rPr lang="en-US" dirty="0"/>
              <a:t>Binomial significance tests for new models vs base model</a:t>
            </a:r>
          </a:p>
          <a:p>
            <a:pPr marL="800100" lvl="1" indent="-342900">
              <a:buFont typeface="+mj-lt"/>
              <a:buAutoNum type="alphaLcParenR"/>
            </a:pPr>
            <a:r>
              <a:rPr lang="en-US" dirty="0"/>
              <a:t>Coded function in homework</a:t>
            </a:r>
          </a:p>
          <a:p>
            <a:pPr marL="342900" indent="-342900">
              <a:buFont typeface="+mj-lt"/>
              <a:buAutoNum type="arabicPeriod"/>
            </a:pPr>
            <a:r>
              <a:rPr lang="en-US" dirty="0"/>
              <a:t>Model accuracy credible intervals</a:t>
            </a:r>
          </a:p>
          <a:p>
            <a:pPr marL="800100" lvl="1" indent="-342900">
              <a:buFont typeface="+mj-lt"/>
              <a:buAutoNum type="alphaLcParenR"/>
            </a:pPr>
            <a:r>
              <a:rPr lang="en-US" dirty="0"/>
              <a:t>Coded function in homework</a:t>
            </a:r>
          </a:p>
          <a:p>
            <a:pPr marL="342900" indent="-342900">
              <a:buFont typeface="+mj-lt"/>
              <a:buAutoNum type="arabicPeriod"/>
            </a:pPr>
            <a:r>
              <a:rPr lang="en-US" dirty="0"/>
              <a:t>Explore Neural network architectures in </a:t>
            </a:r>
            <a:r>
              <a:rPr lang="en-US" dirty="0" err="1"/>
              <a:t>tensorflow</a:t>
            </a:r>
            <a:endParaRPr lang="en-US" dirty="0"/>
          </a:p>
          <a:p>
            <a:pPr marL="342900" indent="-342900">
              <a:buFont typeface="+mj-lt"/>
              <a:buAutoNum type="arabicPeriod"/>
            </a:pPr>
            <a:r>
              <a:rPr lang="en-US" dirty="0"/>
              <a:t>Cross-Validation: K-Fold, Monte-Carlo</a:t>
            </a:r>
          </a:p>
          <a:p>
            <a:pPr marL="800100" lvl="1" indent="-342900">
              <a:buFont typeface="+mj-lt"/>
              <a:buAutoNum type="alphaLcParenR"/>
            </a:pPr>
            <a:r>
              <a:rPr lang="en-US" dirty="0"/>
              <a:t>Coded function to perform data splits (see screenshot)</a:t>
            </a:r>
          </a:p>
          <a:p>
            <a:pPr marL="800100" lvl="1" indent="-342900">
              <a:buFont typeface="+mj-lt"/>
              <a:buAutoNum type="alphaLcParenR"/>
            </a:pPr>
            <a:r>
              <a:rPr lang="en-US" dirty="0"/>
              <a:t>Function already tested on research work datasets</a:t>
            </a:r>
          </a:p>
        </p:txBody>
      </p:sp>
      <p:sp>
        <p:nvSpPr>
          <p:cNvPr id="4" name="Slide Number Placeholder 3">
            <a:extLst>
              <a:ext uri="{FF2B5EF4-FFF2-40B4-BE49-F238E27FC236}">
                <a16:creationId xmlns:a16="http://schemas.microsoft.com/office/drawing/2014/main" id="{8A89D130-A0B1-486E-BE39-014666B4EA11}"/>
              </a:ext>
            </a:extLst>
          </p:cNvPr>
          <p:cNvSpPr>
            <a:spLocks noGrp="1"/>
          </p:cNvSpPr>
          <p:nvPr>
            <p:ph type="sldNum" sz="quarter" idx="12"/>
          </p:nvPr>
        </p:nvSpPr>
        <p:spPr/>
        <p:txBody>
          <a:bodyPr/>
          <a:lstStyle/>
          <a:p>
            <a:fld id="{F18A0AEE-32A2-491A-A534-364C1C1E6E4B}" type="slidenum">
              <a:rPr lang="en-US" smtClean="0"/>
              <a:t>22</a:t>
            </a:fld>
            <a:endParaRPr lang="en-US"/>
          </a:p>
        </p:txBody>
      </p:sp>
      <p:pic>
        <p:nvPicPr>
          <p:cNvPr id="8" name="Picture 7">
            <a:extLst>
              <a:ext uri="{FF2B5EF4-FFF2-40B4-BE49-F238E27FC236}">
                <a16:creationId xmlns:a16="http://schemas.microsoft.com/office/drawing/2014/main" id="{250A0611-8D7F-476E-A3D5-E7E7708563C2}"/>
              </a:ext>
            </a:extLst>
          </p:cNvPr>
          <p:cNvPicPr>
            <a:picLocks noChangeAspect="1"/>
          </p:cNvPicPr>
          <p:nvPr/>
        </p:nvPicPr>
        <p:blipFill>
          <a:blip r:embed="rId2"/>
          <a:stretch>
            <a:fillRect/>
          </a:stretch>
        </p:blipFill>
        <p:spPr>
          <a:xfrm>
            <a:off x="6161102" y="392419"/>
            <a:ext cx="4892763" cy="6146493"/>
          </a:xfrm>
          <a:prstGeom prst="rect">
            <a:avLst/>
          </a:prstGeom>
        </p:spPr>
      </p:pic>
      <p:sp>
        <p:nvSpPr>
          <p:cNvPr id="11" name="Rectangle 10">
            <a:extLst>
              <a:ext uri="{FF2B5EF4-FFF2-40B4-BE49-F238E27FC236}">
                <a16:creationId xmlns:a16="http://schemas.microsoft.com/office/drawing/2014/main" id="{4F68A758-B1EE-4B31-A8B9-C2132843E8F0}"/>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119843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EEB3-DD59-4A2E-8A09-10DFDCA030B2}"/>
              </a:ext>
            </a:extLst>
          </p:cNvPr>
          <p:cNvSpPr>
            <a:spLocks noGrp="1"/>
          </p:cNvSpPr>
          <p:nvPr>
            <p:ph type="title"/>
          </p:nvPr>
        </p:nvSpPr>
        <p:spPr/>
        <p:txBody>
          <a:bodyPr/>
          <a:lstStyle/>
          <a:p>
            <a:r>
              <a:rPr lang="en-US" dirty="0"/>
              <a:t>Division of Work</a:t>
            </a:r>
          </a:p>
        </p:txBody>
      </p:sp>
      <p:sp>
        <p:nvSpPr>
          <p:cNvPr id="3" name="Content Placeholder 2">
            <a:extLst>
              <a:ext uri="{FF2B5EF4-FFF2-40B4-BE49-F238E27FC236}">
                <a16:creationId xmlns:a16="http://schemas.microsoft.com/office/drawing/2014/main" id="{8DC056F1-4B9F-4257-AFA6-B6F2B043757A}"/>
              </a:ext>
            </a:extLst>
          </p:cNvPr>
          <p:cNvSpPr>
            <a:spLocks noGrp="1"/>
          </p:cNvSpPr>
          <p:nvPr>
            <p:ph idx="1"/>
          </p:nvPr>
        </p:nvSpPr>
        <p:spPr/>
        <p:txBody>
          <a:bodyPr/>
          <a:lstStyle/>
          <a:p>
            <a:r>
              <a:rPr lang="en-US" dirty="0"/>
              <a:t>Yuvraj</a:t>
            </a:r>
          </a:p>
          <a:p>
            <a:pPr lvl="1"/>
            <a:r>
              <a:rPr lang="en-US" dirty="0"/>
              <a:t>Feature Selection: data cleanup</a:t>
            </a:r>
          </a:p>
          <a:p>
            <a:pPr lvl="1"/>
            <a:r>
              <a:rPr lang="en-US" dirty="0"/>
              <a:t>Base Model: Logistic Regression</a:t>
            </a:r>
          </a:p>
          <a:p>
            <a:pPr lvl="1"/>
            <a:r>
              <a:rPr lang="en-US" dirty="0"/>
              <a:t>Random Forest with Adaptive Boosting</a:t>
            </a:r>
          </a:p>
          <a:p>
            <a:pPr lvl="1"/>
            <a:r>
              <a:rPr lang="en-US" dirty="0"/>
              <a:t>Perceptron: One vs. All, One vs. One</a:t>
            </a:r>
          </a:p>
          <a:p>
            <a:pPr lvl="1"/>
            <a:r>
              <a:rPr lang="en-US" dirty="0">
                <a:solidFill>
                  <a:srgbClr val="FF0000"/>
                </a:solidFill>
              </a:rPr>
              <a:t>Neural Networks</a:t>
            </a:r>
          </a:p>
          <a:p>
            <a:pPr lvl="1"/>
            <a:r>
              <a:rPr lang="en-US" dirty="0"/>
              <a:t>Confusion matrix metrics and </a:t>
            </a:r>
            <a:r>
              <a:rPr lang="en-US" dirty="0">
                <a:solidFill>
                  <a:srgbClr val="FF0000"/>
                </a:solidFill>
              </a:rPr>
              <a:t>cross-Validation</a:t>
            </a:r>
          </a:p>
          <a:p>
            <a:pPr lvl="1"/>
            <a:r>
              <a:rPr lang="en-US" dirty="0"/>
              <a:t>Integrating the main script to run all models and validation</a:t>
            </a:r>
          </a:p>
          <a:p>
            <a:r>
              <a:rPr lang="en-US" dirty="0"/>
              <a:t>Abdirashid</a:t>
            </a:r>
          </a:p>
          <a:p>
            <a:pPr lvl="1"/>
            <a:r>
              <a:rPr lang="en-US" dirty="0"/>
              <a:t>Feature Selection: correlation matrix and selection criteria</a:t>
            </a:r>
          </a:p>
          <a:p>
            <a:pPr lvl="1"/>
            <a:r>
              <a:rPr lang="en-US" dirty="0"/>
              <a:t>Random Forest with Bootstrap Aggregation</a:t>
            </a:r>
          </a:p>
          <a:p>
            <a:pPr lvl="1"/>
            <a:r>
              <a:rPr lang="en-US" dirty="0"/>
              <a:t>Support Vector Machine: One vs. All, One vs. One</a:t>
            </a:r>
          </a:p>
          <a:p>
            <a:pPr lvl="1"/>
            <a:r>
              <a:rPr lang="en-US" dirty="0">
                <a:solidFill>
                  <a:srgbClr val="FF0000"/>
                </a:solidFill>
              </a:rPr>
              <a:t>Binomial significance testing</a:t>
            </a:r>
          </a:p>
          <a:p>
            <a:pPr lvl="1"/>
            <a:r>
              <a:rPr lang="en-US" dirty="0">
                <a:solidFill>
                  <a:srgbClr val="FF0000"/>
                </a:solidFill>
              </a:rPr>
              <a:t>Credible intervals of test accuracy</a:t>
            </a:r>
            <a:r>
              <a:rPr lang="en-US" dirty="0"/>
              <a:t>.</a:t>
            </a:r>
          </a:p>
        </p:txBody>
      </p:sp>
      <p:sp>
        <p:nvSpPr>
          <p:cNvPr id="4" name="Slide Number Placeholder 3">
            <a:extLst>
              <a:ext uri="{FF2B5EF4-FFF2-40B4-BE49-F238E27FC236}">
                <a16:creationId xmlns:a16="http://schemas.microsoft.com/office/drawing/2014/main" id="{2DAD2262-3907-4ABC-8355-9B4467C514C9}"/>
              </a:ext>
            </a:extLst>
          </p:cNvPr>
          <p:cNvSpPr>
            <a:spLocks noGrp="1"/>
          </p:cNvSpPr>
          <p:nvPr>
            <p:ph type="sldNum" sz="quarter" idx="12"/>
          </p:nvPr>
        </p:nvSpPr>
        <p:spPr/>
        <p:txBody>
          <a:bodyPr/>
          <a:lstStyle/>
          <a:p>
            <a:fld id="{F18A0AEE-32A2-491A-A534-364C1C1E6E4B}" type="slidenum">
              <a:rPr lang="en-US" smtClean="0"/>
              <a:t>23</a:t>
            </a:fld>
            <a:endParaRPr lang="en-US"/>
          </a:p>
        </p:txBody>
      </p:sp>
      <p:sp>
        <p:nvSpPr>
          <p:cNvPr id="5" name="TextBox 4">
            <a:extLst>
              <a:ext uri="{FF2B5EF4-FFF2-40B4-BE49-F238E27FC236}">
                <a16:creationId xmlns:a16="http://schemas.microsoft.com/office/drawing/2014/main" id="{FE082331-7DD6-4416-96C2-6C89C98A4989}"/>
              </a:ext>
            </a:extLst>
          </p:cNvPr>
          <p:cNvSpPr txBox="1"/>
          <p:nvPr/>
        </p:nvSpPr>
        <p:spPr>
          <a:xfrm>
            <a:off x="9573183" y="1369598"/>
            <a:ext cx="2150532" cy="923330"/>
          </a:xfrm>
          <a:prstGeom prst="rect">
            <a:avLst/>
          </a:prstGeom>
          <a:noFill/>
        </p:spPr>
        <p:txBody>
          <a:bodyPr wrap="square" rtlCol="0">
            <a:spAutoFit/>
          </a:bodyPr>
          <a:lstStyle/>
          <a:p>
            <a:r>
              <a:rPr lang="en-US" dirty="0">
                <a:solidFill>
                  <a:srgbClr val="FF0000"/>
                </a:solidFill>
              </a:rPr>
              <a:t>Red highlighted tasks are on the To-Do List</a:t>
            </a:r>
          </a:p>
        </p:txBody>
      </p:sp>
    </p:spTree>
    <p:extLst>
      <p:ext uri="{BB962C8B-B14F-4D97-AF65-F5344CB8AC3E}">
        <p14:creationId xmlns:p14="http://schemas.microsoft.com/office/powerpoint/2010/main" val="85147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C0D00A-A7DB-4EB5-995C-6F1DD1ADE2FF}"/>
              </a:ext>
            </a:extLst>
          </p:cNvPr>
          <p:cNvSpPr>
            <a:spLocks noGrp="1"/>
          </p:cNvSpPr>
          <p:nvPr>
            <p:ph type="sldNum" sz="quarter" idx="12"/>
          </p:nvPr>
        </p:nvSpPr>
        <p:spPr/>
        <p:txBody>
          <a:bodyPr/>
          <a:lstStyle/>
          <a:p>
            <a:fld id="{F18A0AEE-32A2-491A-A534-364C1C1E6E4B}" type="slidenum">
              <a:rPr lang="en-US" smtClean="0"/>
              <a:t>24</a:t>
            </a:fld>
            <a:endParaRPr lang="en-US"/>
          </a:p>
        </p:txBody>
      </p:sp>
      <p:sp>
        <p:nvSpPr>
          <p:cNvPr id="7" name="TextBox 6">
            <a:extLst>
              <a:ext uri="{FF2B5EF4-FFF2-40B4-BE49-F238E27FC236}">
                <a16:creationId xmlns:a16="http://schemas.microsoft.com/office/drawing/2014/main" id="{91F0D458-0602-428E-8F20-3697246FDC32}"/>
              </a:ext>
            </a:extLst>
          </p:cNvPr>
          <p:cNvSpPr txBox="1"/>
          <p:nvPr/>
        </p:nvSpPr>
        <p:spPr>
          <a:xfrm>
            <a:off x="2053868" y="1684866"/>
            <a:ext cx="8084264" cy="2554545"/>
          </a:xfrm>
          <a:prstGeom prst="rect">
            <a:avLst/>
          </a:prstGeom>
          <a:noFill/>
        </p:spPr>
        <p:txBody>
          <a:bodyPr wrap="none" rtlCol="0">
            <a:spAutoFit/>
          </a:bodyPr>
          <a:lstStyle/>
          <a:p>
            <a:pPr algn="ctr"/>
            <a:r>
              <a:rPr lang="en-US" sz="8000" dirty="0"/>
              <a:t>Thank you!!!</a:t>
            </a:r>
          </a:p>
          <a:p>
            <a:pPr algn="ctr"/>
            <a:r>
              <a:rPr lang="en-US" sz="8000" dirty="0"/>
              <a:t>Any Questions?</a:t>
            </a:r>
          </a:p>
        </p:txBody>
      </p:sp>
    </p:spTree>
    <p:extLst>
      <p:ext uri="{BB962C8B-B14F-4D97-AF65-F5344CB8AC3E}">
        <p14:creationId xmlns:p14="http://schemas.microsoft.com/office/powerpoint/2010/main" val="2679866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C518-614C-4038-A323-9B31899E3BB1}"/>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CB7043B5-51D0-4540-8109-1504375D13BE}"/>
              </a:ext>
            </a:extLst>
          </p:cNvPr>
          <p:cNvSpPr>
            <a:spLocks noGrp="1"/>
          </p:cNvSpPr>
          <p:nvPr>
            <p:ph type="sldNum" sz="quarter" idx="12"/>
          </p:nvPr>
        </p:nvSpPr>
        <p:spPr/>
        <p:txBody>
          <a:bodyPr/>
          <a:lstStyle/>
          <a:p>
            <a:fld id="{F18A0AEE-32A2-491A-A534-364C1C1E6E4B}" type="slidenum">
              <a:rPr lang="en-US" smtClean="0"/>
              <a:t>25</a:t>
            </a:fld>
            <a:endParaRPr lang="en-US"/>
          </a:p>
        </p:txBody>
      </p:sp>
      <p:pic>
        <p:nvPicPr>
          <p:cNvPr id="5122" name="Picture 2">
            <a:extLst>
              <a:ext uri="{FF2B5EF4-FFF2-40B4-BE49-F238E27FC236}">
                <a16:creationId xmlns:a16="http://schemas.microsoft.com/office/drawing/2014/main" id="{9AAC6ED4-E447-4E2B-9B03-EE345ACAE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86" y="1707692"/>
            <a:ext cx="5577840" cy="4241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5D36DCD-E0BB-4D23-9546-E6319FD5E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106" y="1707692"/>
            <a:ext cx="5577840" cy="4241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57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AC0B-ECF8-4A18-ABD3-4395049DC9D2}"/>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BBF1EFFA-39B6-45A4-9BC2-22173D26765B}"/>
              </a:ext>
            </a:extLst>
          </p:cNvPr>
          <p:cNvSpPr>
            <a:spLocks noGrp="1"/>
          </p:cNvSpPr>
          <p:nvPr>
            <p:ph type="sldNum" sz="quarter" idx="12"/>
          </p:nvPr>
        </p:nvSpPr>
        <p:spPr/>
        <p:txBody>
          <a:bodyPr/>
          <a:lstStyle/>
          <a:p>
            <a:fld id="{F18A0AEE-32A2-491A-A534-364C1C1E6E4B}" type="slidenum">
              <a:rPr lang="en-US" smtClean="0"/>
              <a:t>26</a:t>
            </a:fld>
            <a:endParaRPr lang="en-US"/>
          </a:p>
        </p:txBody>
      </p:sp>
      <p:pic>
        <p:nvPicPr>
          <p:cNvPr id="6146" name="Picture 2">
            <a:extLst>
              <a:ext uri="{FF2B5EF4-FFF2-40B4-BE49-F238E27FC236}">
                <a16:creationId xmlns:a16="http://schemas.microsoft.com/office/drawing/2014/main" id="{C57F541B-61F7-48F0-B1DB-8F60FDD55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33" y="2092854"/>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3D1AE3-33CF-442F-B635-BA58563F8E2A}"/>
              </a:ext>
            </a:extLst>
          </p:cNvPr>
          <p:cNvPicPr>
            <a:picLocks noChangeAspect="1"/>
          </p:cNvPicPr>
          <p:nvPr/>
        </p:nvPicPr>
        <p:blipFill>
          <a:blip r:embed="rId3"/>
          <a:stretch>
            <a:fillRect/>
          </a:stretch>
        </p:blipFill>
        <p:spPr>
          <a:xfrm>
            <a:off x="1166229" y="1523443"/>
            <a:ext cx="3934374" cy="390580"/>
          </a:xfrm>
          <a:prstGeom prst="rect">
            <a:avLst/>
          </a:prstGeom>
        </p:spPr>
      </p:pic>
      <p:pic>
        <p:nvPicPr>
          <p:cNvPr id="10" name="Picture 9">
            <a:extLst>
              <a:ext uri="{FF2B5EF4-FFF2-40B4-BE49-F238E27FC236}">
                <a16:creationId xmlns:a16="http://schemas.microsoft.com/office/drawing/2014/main" id="{69952AD8-E350-42B9-8C97-3F19D27661C3}"/>
              </a:ext>
            </a:extLst>
          </p:cNvPr>
          <p:cNvPicPr>
            <a:picLocks noChangeAspect="1"/>
          </p:cNvPicPr>
          <p:nvPr/>
        </p:nvPicPr>
        <p:blipFill>
          <a:blip r:embed="rId4"/>
          <a:stretch>
            <a:fillRect/>
          </a:stretch>
        </p:blipFill>
        <p:spPr>
          <a:xfrm>
            <a:off x="1552046" y="5062510"/>
            <a:ext cx="3162741" cy="762106"/>
          </a:xfrm>
          <a:prstGeom prst="rect">
            <a:avLst/>
          </a:prstGeom>
        </p:spPr>
      </p:pic>
      <p:pic>
        <p:nvPicPr>
          <p:cNvPr id="12" name="Picture 11">
            <a:extLst>
              <a:ext uri="{FF2B5EF4-FFF2-40B4-BE49-F238E27FC236}">
                <a16:creationId xmlns:a16="http://schemas.microsoft.com/office/drawing/2014/main" id="{1B66C1A6-158D-4E56-B9F3-A06759804A82}"/>
              </a:ext>
            </a:extLst>
          </p:cNvPr>
          <p:cNvPicPr>
            <a:picLocks noChangeAspect="1"/>
          </p:cNvPicPr>
          <p:nvPr/>
        </p:nvPicPr>
        <p:blipFill>
          <a:blip r:embed="rId5"/>
          <a:stretch>
            <a:fillRect/>
          </a:stretch>
        </p:blipFill>
        <p:spPr>
          <a:xfrm>
            <a:off x="5912017" y="1523444"/>
            <a:ext cx="5182323" cy="371527"/>
          </a:xfrm>
          <a:prstGeom prst="rect">
            <a:avLst/>
          </a:prstGeom>
        </p:spPr>
      </p:pic>
      <p:pic>
        <p:nvPicPr>
          <p:cNvPr id="6148" name="Picture 4">
            <a:extLst>
              <a:ext uri="{FF2B5EF4-FFF2-40B4-BE49-F238E27FC236}">
                <a16:creationId xmlns:a16="http://schemas.microsoft.com/office/drawing/2014/main" id="{C9051015-2B0E-48F3-B481-DE28FC426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8360" y="2092854"/>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6FD586-22CA-4AD9-B9D6-5EA06D480580}"/>
              </a:ext>
            </a:extLst>
          </p:cNvPr>
          <p:cNvPicPr>
            <a:picLocks noChangeAspect="1"/>
          </p:cNvPicPr>
          <p:nvPr/>
        </p:nvPicPr>
        <p:blipFill>
          <a:blip r:embed="rId7"/>
          <a:stretch>
            <a:fillRect/>
          </a:stretch>
        </p:blipFill>
        <p:spPr>
          <a:xfrm>
            <a:off x="6612464" y="5062510"/>
            <a:ext cx="3153215" cy="733527"/>
          </a:xfrm>
          <a:prstGeom prst="rect">
            <a:avLst/>
          </a:prstGeom>
        </p:spPr>
      </p:pic>
    </p:spTree>
    <p:extLst>
      <p:ext uri="{BB962C8B-B14F-4D97-AF65-F5344CB8AC3E}">
        <p14:creationId xmlns:p14="http://schemas.microsoft.com/office/powerpoint/2010/main" val="1848613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1278-6D7A-48D4-B9B8-7C6BB79B7448}"/>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002FB0D3-FD30-4095-A0D1-DD802AA43042}"/>
              </a:ext>
            </a:extLst>
          </p:cNvPr>
          <p:cNvSpPr>
            <a:spLocks noGrp="1"/>
          </p:cNvSpPr>
          <p:nvPr>
            <p:ph type="sldNum" sz="quarter" idx="12"/>
          </p:nvPr>
        </p:nvSpPr>
        <p:spPr/>
        <p:txBody>
          <a:bodyPr/>
          <a:lstStyle/>
          <a:p>
            <a:fld id="{F18A0AEE-32A2-491A-A534-364C1C1E6E4B}" type="slidenum">
              <a:rPr lang="en-US" smtClean="0"/>
              <a:t>27</a:t>
            </a:fld>
            <a:endParaRPr lang="en-US"/>
          </a:p>
        </p:txBody>
      </p:sp>
      <p:pic>
        <p:nvPicPr>
          <p:cNvPr id="6" name="Picture 5">
            <a:extLst>
              <a:ext uri="{FF2B5EF4-FFF2-40B4-BE49-F238E27FC236}">
                <a16:creationId xmlns:a16="http://schemas.microsoft.com/office/drawing/2014/main" id="{ECF2A826-D438-48F1-B821-B1609A85A21A}"/>
              </a:ext>
            </a:extLst>
          </p:cNvPr>
          <p:cNvPicPr>
            <a:picLocks noChangeAspect="1"/>
          </p:cNvPicPr>
          <p:nvPr/>
        </p:nvPicPr>
        <p:blipFill>
          <a:blip r:embed="rId2"/>
          <a:stretch>
            <a:fillRect/>
          </a:stretch>
        </p:blipFill>
        <p:spPr>
          <a:xfrm>
            <a:off x="838200" y="1628497"/>
            <a:ext cx="4686954" cy="352474"/>
          </a:xfrm>
          <a:prstGeom prst="rect">
            <a:avLst/>
          </a:prstGeom>
        </p:spPr>
      </p:pic>
      <p:pic>
        <p:nvPicPr>
          <p:cNvPr id="7170" name="Picture 2">
            <a:extLst>
              <a:ext uri="{FF2B5EF4-FFF2-40B4-BE49-F238E27FC236}">
                <a16:creationId xmlns:a16="http://schemas.microsoft.com/office/drawing/2014/main" id="{F1D91E54-D3D4-4EB5-BEC4-FC201FF23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98" y="2231655"/>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503ED5-5922-40D1-91DE-A4B0F3B908A1}"/>
              </a:ext>
            </a:extLst>
          </p:cNvPr>
          <p:cNvPicPr>
            <a:picLocks noChangeAspect="1"/>
          </p:cNvPicPr>
          <p:nvPr/>
        </p:nvPicPr>
        <p:blipFill>
          <a:blip r:embed="rId4"/>
          <a:stretch>
            <a:fillRect/>
          </a:stretch>
        </p:blipFill>
        <p:spPr>
          <a:xfrm>
            <a:off x="1633648" y="5266025"/>
            <a:ext cx="3096057" cy="762106"/>
          </a:xfrm>
          <a:prstGeom prst="rect">
            <a:avLst/>
          </a:prstGeom>
        </p:spPr>
      </p:pic>
      <p:pic>
        <p:nvPicPr>
          <p:cNvPr id="10" name="Picture 9">
            <a:extLst>
              <a:ext uri="{FF2B5EF4-FFF2-40B4-BE49-F238E27FC236}">
                <a16:creationId xmlns:a16="http://schemas.microsoft.com/office/drawing/2014/main" id="{2BD0187D-66BA-4129-9B22-54B160E15510}"/>
              </a:ext>
            </a:extLst>
          </p:cNvPr>
          <p:cNvPicPr>
            <a:picLocks noChangeAspect="1"/>
          </p:cNvPicPr>
          <p:nvPr/>
        </p:nvPicPr>
        <p:blipFill>
          <a:blip r:embed="rId5"/>
          <a:stretch>
            <a:fillRect/>
          </a:stretch>
        </p:blipFill>
        <p:spPr>
          <a:xfrm>
            <a:off x="5984994" y="1609444"/>
            <a:ext cx="5877745" cy="371527"/>
          </a:xfrm>
          <a:prstGeom prst="rect">
            <a:avLst/>
          </a:prstGeom>
        </p:spPr>
      </p:pic>
      <p:pic>
        <p:nvPicPr>
          <p:cNvPr id="7172" name="Picture 4">
            <a:extLst>
              <a:ext uri="{FF2B5EF4-FFF2-40B4-BE49-F238E27FC236}">
                <a16:creationId xmlns:a16="http://schemas.microsoft.com/office/drawing/2014/main" id="{F35AE135-FAAE-4F53-A6AC-8DBD4D1FCC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355" y="2231655"/>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C31C31A-3E7B-43C8-8133-5B06F91654C9}"/>
              </a:ext>
            </a:extLst>
          </p:cNvPr>
          <p:cNvPicPr>
            <a:picLocks noChangeAspect="1"/>
          </p:cNvPicPr>
          <p:nvPr/>
        </p:nvPicPr>
        <p:blipFill>
          <a:blip r:embed="rId7"/>
          <a:stretch>
            <a:fillRect/>
          </a:stretch>
        </p:blipFill>
        <p:spPr>
          <a:xfrm>
            <a:off x="6759880" y="5248557"/>
            <a:ext cx="3210373" cy="733527"/>
          </a:xfrm>
          <a:prstGeom prst="rect">
            <a:avLst/>
          </a:prstGeom>
        </p:spPr>
      </p:pic>
    </p:spTree>
    <p:extLst>
      <p:ext uri="{BB962C8B-B14F-4D97-AF65-F5344CB8AC3E}">
        <p14:creationId xmlns:p14="http://schemas.microsoft.com/office/powerpoint/2010/main" val="102049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1278-6D7A-48D4-B9B8-7C6BB79B7448}"/>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002FB0D3-FD30-4095-A0D1-DD802AA43042}"/>
              </a:ext>
            </a:extLst>
          </p:cNvPr>
          <p:cNvSpPr>
            <a:spLocks noGrp="1"/>
          </p:cNvSpPr>
          <p:nvPr>
            <p:ph type="sldNum" sz="quarter" idx="12"/>
          </p:nvPr>
        </p:nvSpPr>
        <p:spPr/>
        <p:txBody>
          <a:bodyPr/>
          <a:lstStyle/>
          <a:p>
            <a:fld id="{F18A0AEE-32A2-491A-A534-364C1C1E6E4B}" type="slidenum">
              <a:rPr lang="en-US" smtClean="0"/>
              <a:t>28</a:t>
            </a:fld>
            <a:endParaRPr lang="en-US"/>
          </a:p>
        </p:txBody>
      </p:sp>
      <p:pic>
        <p:nvPicPr>
          <p:cNvPr id="5" name="Picture 4">
            <a:extLst>
              <a:ext uri="{FF2B5EF4-FFF2-40B4-BE49-F238E27FC236}">
                <a16:creationId xmlns:a16="http://schemas.microsoft.com/office/drawing/2014/main" id="{D0E2E686-9038-4963-986B-0DB68663DA2C}"/>
              </a:ext>
            </a:extLst>
          </p:cNvPr>
          <p:cNvPicPr>
            <a:picLocks noChangeAspect="1"/>
          </p:cNvPicPr>
          <p:nvPr/>
        </p:nvPicPr>
        <p:blipFill>
          <a:blip r:embed="rId2"/>
          <a:stretch>
            <a:fillRect/>
          </a:stretch>
        </p:blipFill>
        <p:spPr>
          <a:xfrm>
            <a:off x="838200" y="1587473"/>
            <a:ext cx="4839375" cy="381053"/>
          </a:xfrm>
          <a:prstGeom prst="rect">
            <a:avLst/>
          </a:prstGeom>
        </p:spPr>
      </p:pic>
      <p:pic>
        <p:nvPicPr>
          <p:cNvPr id="8194" name="Picture 2">
            <a:extLst>
              <a:ext uri="{FF2B5EF4-FFF2-40B4-BE49-F238E27FC236}">
                <a16:creationId xmlns:a16="http://schemas.microsoft.com/office/drawing/2014/main" id="{9FE1D170-62E9-458D-8EA0-A71292EAE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2185988"/>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110FE0-4632-4943-BE0C-907AD5A8EE22}"/>
              </a:ext>
            </a:extLst>
          </p:cNvPr>
          <p:cNvPicPr>
            <a:picLocks noChangeAspect="1"/>
          </p:cNvPicPr>
          <p:nvPr/>
        </p:nvPicPr>
        <p:blipFill>
          <a:blip r:embed="rId4"/>
          <a:stretch>
            <a:fillRect/>
          </a:stretch>
        </p:blipFill>
        <p:spPr>
          <a:xfrm>
            <a:off x="1772793" y="5194275"/>
            <a:ext cx="3191320" cy="771633"/>
          </a:xfrm>
          <a:prstGeom prst="rect">
            <a:avLst/>
          </a:prstGeom>
        </p:spPr>
      </p:pic>
      <p:pic>
        <p:nvPicPr>
          <p:cNvPr id="13" name="Picture 12">
            <a:extLst>
              <a:ext uri="{FF2B5EF4-FFF2-40B4-BE49-F238E27FC236}">
                <a16:creationId xmlns:a16="http://schemas.microsoft.com/office/drawing/2014/main" id="{C134EF9D-6E19-4998-8C2E-BDFB8FEFC540}"/>
              </a:ext>
            </a:extLst>
          </p:cNvPr>
          <p:cNvPicPr>
            <a:picLocks noChangeAspect="1"/>
          </p:cNvPicPr>
          <p:nvPr/>
        </p:nvPicPr>
        <p:blipFill>
          <a:blip r:embed="rId5"/>
          <a:stretch>
            <a:fillRect/>
          </a:stretch>
        </p:blipFill>
        <p:spPr>
          <a:xfrm>
            <a:off x="5950056" y="1587472"/>
            <a:ext cx="6049219" cy="381053"/>
          </a:xfrm>
          <a:prstGeom prst="rect">
            <a:avLst/>
          </a:prstGeom>
        </p:spPr>
      </p:pic>
      <p:pic>
        <p:nvPicPr>
          <p:cNvPr id="8196" name="Picture 4">
            <a:extLst>
              <a:ext uri="{FF2B5EF4-FFF2-40B4-BE49-F238E27FC236}">
                <a16:creationId xmlns:a16="http://schemas.microsoft.com/office/drawing/2014/main" id="{C0990C27-26AD-40EE-9C96-0B9027CC8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688" y="2185988"/>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166E154-C560-4DF7-8AD1-E178568BCA0F}"/>
              </a:ext>
            </a:extLst>
          </p:cNvPr>
          <p:cNvPicPr>
            <a:picLocks noChangeAspect="1"/>
          </p:cNvPicPr>
          <p:nvPr/>
        </p:nvPicPr>
        <p:blipFill rotWithShape="1">
          <a:blip r:embed="rId7"/>
          <a:srcRect t="69925"/>
          <a:stretch/>
        </p:blipFill>
        <p:spPr>
          <a:xfrm>
            <a:off x="1651967" y="6142275"/>
            <a:ext cx="8888065" cy="381053"/>
          </a:xfrm>
          <a:prstGeom prst="rect">
            <a:avLst/>
          </a:prstGeom>
        </p:spPr>
      </p:pic>
      <p:pic>
        <p:nvPicPr>
          <p:cNvPr id="20" name="Picture 19">
            <a:extLst>
              <a:ext uri="{FF2B5EF4-FFF2-40B4-BE49-F238E27FC236}">
                <a16:creationId xmlns:a16="http://schemas.microsoft.com/office/drawing/2014/main" id="{5D6B188C-51C5-4BC7-9C32-8C100A0ABEEF}"/>
              </a:ext>
            </a:extLst>
          </p:cNvPr>
          <p:cNvPicPr>
            <a:picLocks noChangeAspect="1"/>
          </p:cNvPicPr>
          <p:nvPr/>
        </p:nvPicPr>
        <p:blipFill rotWithShape="1">
          <a:blip r:embed="rId7"/>
          <a:srcRect r="62427" b="39098"/>
          <a:stretch/>
        </p:blipFill>
        <p:spPr>
          <a:xfrm>
            <a:off x="6610644" y="5158501"/>
            <a:ext cx="3339511" cy="771633"/>
          </a:xfrm>
          <a:prstGeom prst="rect">
            <a:avLst/>
          </a:prstGeom>
        </p:spPr>
      </p:pic>
    </p:spTree>
    <p:extLst>
      <p:ext uri="{BB962C8B-B14F-4D97-AF65-F5344CB8AC3E}">
        <p14:creationId xmlns:p14="http://schemas.microsoft.com/office/powerpoint/2010/main" val="100625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A18F-2287-42C5-B4F1-8362878E47FD}"/>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8F5B5571-4D73-4136-ABD5-16214BD241F7}"/>
              </a:ext>
            </a:extLst>
          </p:cNvPr>
          <p:cNvSpPr>
            <a:spLocks noGrp="1"/>
          </p:cNvSpPr>
          <p:nvPr>
            <p:ph type="sldNum" sz="quarter" idx="12"/>
          </p:nvPr>
        </p:nvSpPr>
        <p:spPr/>
        <p:txBody>
          <a:bodyPr/>
          <a:lstStyle/>
          <a:p>
            <a:fld id="{F18A0AEE-32A2-491A-A534-364C1C1E6E4B}" type="slidenum">
              <a:rPr lang="en-US" smtClean="0"/>
              <a:t>29</a:t>
            </a:fld>
            <a:endParaRPr lang="en-US"/>
          </a:p>
        </p:txBody>
      </p:sp>
      <p:pic>
        <p:nvPicPr>
          <p:cNvPr id="6" name="Picture 5">
            <a:extLst>
              <a:ext uri="{FF2B5EF4-FFF2-40B4-BE49-F238E27FC236}">
                <a16:creationId xmlns:a16="http://schemas.microsoft.com/office/drawing/2014/main" id="{95AF1D1B-BE47-42A7-9314-6E2B1B9BC35F}"/>
              </a:ext>
            </a:extLst>
          </p:cNvPr>
          <p:cNvPicPr>
            <a:picLocks noChangeAspect="1"/>
          </p:cNvPicPr>
          <p:nvPr/>
        </p:nvPicPr>
        <p:blipFill rotWithShape="1">
          <a:blip r:embed="rId2"/>
          <a:srcRect t="482"/>
          <a:stretch/>
        </p:blipFill>
        <p:spPr>
          <a:xfrm>
            <a:off x="6907507" y="1300278"/>
            <a:ext cx="3372321" cy="4920329"/>
          </a:xfrm>
          <a:prstGeom prst="rect">
            <a:avLst/>
          </a:prstGeom>
        </p:spPr>
      </p:pic>
      <p:sp>
        <p:nvSpPr>
          <p:cNvPr id="7" name="TextBox 6">
            <a:extLst>
              <a:ext uri="{FF2B5EF4-FFF2-40B4-BE49-F238E27FC236}">
                <a16:creationId xmlns:a16="http://schemas.microsoft.com/office/drawing/2014/main" id="{8ABD161F-B9AE-40BC-A810-489ED61ACF62}"/>
              </a:ext>
            </a:extLst>
          </p:cNvPr>
          <p:cNvSpPr txBox="1"/>
          <p:nvPr/>
        </p:nvSpPr>
        <p:spPr>
          <a:xfrm>
            <a:off x="1447801" y="1536495"/>
            <a:ext cx="3603872" cy="369332"/>
          </a:xfrm>
          <a:prstGeom prst="rect">
            <a:avLst/>
          </a:prstGeom>
          <a:noFill/>
        </p:spPr>
        <p:txBody>
          <a:bodyPr wrap="none" rtlCol="0">
            <a:spAutoFit/>
          </a:bodyPr>
          <a:lstStyle/>
          <a:p>
            <a:r>
              <a:rPr lang="en-US" dirty="0"/>
              <a:t>Data: Perceptron One vs All</a:t>
            </a:r>
          </a:p>
        </p:txBody>
      </p:sp>
      <p:sp>
        <p:nvSpPr>
          <p:cNvPr id="8" name="TextBox 7">
            <a:extLst>
              <a:ext uri="{FF2B5EF4-FFF2-40B4-BE49-F238E27FC236}">
                <a16:creationId xmlns:a16="http://schemas.microsoft.com/office/drawing/2014/main" id="{37C06EE9-0589-4442-8FF3-F30A685723CC}"/>
              </a:ext>
            </a:extLst>
          </p:cNvPr>
          <p:cNvSpPr txBox="1"/>
          <p:nvPr/>
        </p:nvSpPr>
        <p:spPr>
          <a:xfrm>
            <a:off x="1447801" y="2348081"/>
            <a:ext cx="3603872" cy="369332"/>
          </a:xfrm>
          <a:prstGeom prst="rect">
            <a:avLst/>
          </a:prstGeom>
          <a:noFill/>
        </p:spPr>
        <p:txBody>
          <a:bodyPr wrap="none" rtlCol="0">
            <a:spAutoFit/>
          </a:bodyPr>
          <a:lstStyle/>
          <a:p>
            <a:r>
              <a:rPr lang="en-US" dirty="0"/>
              <a:t>Data: Perceptron One vs One</a:t>
            </a:r>
          </a:p>
        </p:txBody>
      </p:sp>
      <p:sp>
        <p:nvSpPr>
          <p:cNvPr id="9" name="TextBox 8">
            <a:extLst>
              <a:ext uri="{FF2B5EF4-FFF2-40B4-BE49-F238E27FC236}">
                <a16:creationId xmlns:a16="http://schemas.microsoft.com/office/drawing/2014/main" id="{F55A842F-255C-4E50-9BB5-F54F250A4974}"/>
              </a:ext>
            </a:extLst>
          </p:cNvPr>
          <p:cNvSpPr txBox="1"/>
          <p:nvPr/>
        </p:nvSpPr>
        <p:spPr>
          <a:xfrm>
            <a:off x="1447801" y="3159667"/>
            <a:ext cx="4870244" cy="369332"/>
          </a:xfrm>
          <a:prstGeom prst="rect">
            <a:avLst/>
          </a:prstGeom>
          <a:noFill/>
        </p:spPr>
        <p:txBody>
          <a:bodyPr wrap="none" rtlCol="0">
            <a:spAutoFit/>
          </a:bodyPr>
          <a:lstStyle/>
          <a:p>
            <a:r>
              <a:rPr lang="en-US" dirty="0"/>
              <a:t>Data Pre-Covid: Perceptron One vs All</a:t>
            </a:r>
          </a:p>
        </p:txBody>
      </p:sp>
      <p:sp>
        <p:nvSpPr>
          <p:cNvPr id="10" name="TextBox 9">
            <a:extLst>
              <a:ext uri="{FF2B5EF4-FFF2-40B4-BE49-F238E27FC236}">
                <a16:creationId xmlns:a16="http://schemas.microsoft.com/office/drawing/2014/main" id="{0D788C04-3FB3-4B51-86AE-8153323747D6}"/>
              </a:ext>
            </a:extLst>
          </p:cNvPr>
          <p:cNvSpPr txBox="1"/>
          <p:nvPr/>
        </p:nvSpPr>
        <p:spPr>
          <a:xfrm>
            <a:off x="1447801" y="3974234"/>
            <a:ext cx="4870244" cy="369332"/>
          </a:xfrm>
          <a:prstGeom prst="rect">
            <a:avLst/>
          </a:prstGeom>
          <a:noFill/>
        </p:spPr>
        <p:txBody>
          <a:bodyPr wrap="none" rtlCol="0">
            <a:spAutoFit/>
          </a:bodyPr>
          <a:lstStyle/>
          <a:p>
            <a:r>
              <a:rPr lang="en-US" dirty="0"/>
              <a:t>Data Pre-Covid: Perceptron One vs One</a:t>
            </a:r>
          </a:p>
        </p:txBody>
      </p:sp>
      <p:sp>
        <p:nvSpPr>
          <p:cNvPr id="11" name="TextBox 10">
            <a:extLst>
              <a:ext uri="{FF2B5EF4-FFF2-40B4-BE49-F238E27FC236}">
                <a16:creationId xmlns:a16="http://schemas.microsoft.com/office/drawing/2014/main" id="{03A51828-A337-4140-9699-843314AA1F18}"/>
              </a:ext>
            </a:extLst>
          </p:cNvPr>
          <p:cNvSpPr txBox="1"/>
          <p:nvPr/>
        </p:nvSpPr>
        <p:spPr>
          <a:xfrm>
            <a:off x="1447801" y="4782839"/>
            <a:ext cx="4996881" cy="369332"/>
          </a:xfrm>
          <a:prstGeom prst="rect">
            <a:avLst/>
          </a:prstGeom>
          <a:noFill/>
        </p:spPr>
        <p:txBody>
          <a:bodyPr wrap="none" rtlCol="0">
            <a:spAutoFit/>
          </a:bodyPr>
          <a:lstStyle/>
          <a:p>
            <a:r>
              <a:rPr lang="en-US" dirty="0"/>
              <a:t>Data Post-Covid: Perceptron One vs All</a:t>
            </a:r>
          </a:p>
        </p:txBody>
      </p:sp>
      <p:sp>
        <p:nvSpPr>
          <p:cNvPr id="12" name="TextBox 11">
            <a:extLst>
              <a:ext uri="{FF2B5EF4-FFF2-40B4-BE49-F238E27FC236}">
                <a16:creationId xmlns:a16="http://schemas.microsoft.com/office/drawing/2014/main" id="{A893D9D7-AACA-41C9-BDA3-6E6799C90F09}"/>
              </a:ext>
            </a:extLst>
          </p:cNvPr>
          <p:cNvSpPr txBox="1"/>
          <p:nvPr/>
        </p:nvSpPr>
        <p:spPr>
          <a:xfrm>
            <a:off x="1447801" y="5597406"/>
            <a:ext cx="4996881" cy="369332"/>
          </a:xfrm>
          <a:prstGeom prst="rect">
            <a:avLst/>
          </a:prstGeom>
          <a:noFill/>
        </p:spPr>
        <p:txBody>
          <a:bodyPr wrap="none" rtlCol="0">
            <a:spAutoFit/>
          </a:bodyPr>
          <a:lstStyle/>
          <a:p>
            <a:r>
              <a:rPr lang="en-US" dirty="0"/>
              <a:t>Data Post-Covid: Perceptron One vs One</a:t>
            </a:r>
          </a:p>
        </p:txBody>
      </p:sp>
    </p:spTree>
    <p:extLst>
      <p:ext uri="{BB962C8B-B14F-4D97-AF65-F5344CB8AC3E}">
        <p14:creationId xmlns:p14="http://schemas.microsoft.com/office/powerpoint/2010/main" val="201401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FF17-BFA4-4E25-BBB8-7DB1F5023861}"/>
              </a:ext>
            </a:extLst>
          </p:cNvPr>
          <p:cNvSpPr>
            <a:spLocks noGrp="1"/>
          </p:cNvSpPr>
          <p:nvPr>
            <p:ph type="title"/>
          </p:nvPr>
        </p:nvSpPr>
        <p:spPr>
          <a:xfrm>
            <a:off x="838200" y="365126"/>
            <a:ext cx="10356542" cy="939892"/>
          </a:xfrm>
        </p:spPr>
        <p:txBody>
          <a:bodyPr/>
          <a:lstStyle/>
          <a:p>
            <a:r>
              <a:rPr lang="en-US" dirty="0"/>
              <a:t>Contents</a:t>
            </a:r>
          </a:p>
        </p:txBody>
      </p:sp>
      <p:sp>
        <p:nvSpPr>
          <p:cNvPr id="5" name="TextBox 4">
            <a:extLst>
              <a:ext uri="{FF2B5EF4-FFF2-40B4-BE49-F238E27FC236}">
                <a16:creationId xmlns:a16="http://schemas.microsoft.com/office/drawing/2014/main" id="{D44C8E04-46B2-4474-804D-3EC2FB176D1B}"/>
              </a:ext>
            </a:extLst>
          </p:cNvPr>
          <p:cNvSpPr txBox="1"/>
          <p:nvPr/>
        </p:nvSpPr>
        <p:spPr>
          <a:xfrm>
            <a:off x="838200" y="1550029"/>
            <a:ext cx="4715933" cy="4524315"/>
          </a:xfrm>
          <a:prstGeom prst="rect">
            <a:avLst/>
          </a:prstGeom>
          <a:noFill/>
          <a:ln>
            <a:solidFill>
              <a:schemeClr val="tx1"/>
            </a:solidFill>
          </a:ln>
        </p:spPr>
        <p:txBody>
          <a:bodyPr wrap="square">
            <a:spAutoFit/>
          </a:bodyPr>
          <a:lstStyle/>
          <a:p>
            <a:pPr marL="342900" indent="-342900">
              <a:buFont typeface="+mj-lt"/>
              <a:buAutoNum type="arabicPeriod"/>
            </a:pPr>
            <a:r>
              <a:rPr lang="en-US" dirty="0"/>
              <a:t>Dataset Description</a:t>
            </a:r>
          </a:p>
          <a:p>
            <a:pPr marL="342900" indent="-342900">
              <a:buFont typeface="+mj-lt"/>
              <a:buAutoNum type="arabicPeriod"/>
            </a:pPr>
            <a:endParaRPr lang="en-US" dirty="0"/>
          </a:p>
          <a:p>
            <a:pPr marL="342900" indent="-342900">
              <a:buFont typeface="+mj-lt"/>
              <a:buAutoNum type="arabicPeriod"/>
            </a:pPr>
            <a:r>
              <a:rPr lang="en-US" dirty="0"/>
              <a:t>Feature selection</a:t>
            </a:r>
          </a:p>
          <a:p>
            <a:pPr marL="800100" lvl="1" indent="-342900">
              <a:buFont typeface="+mj-lt"/>
              <a:buAutoNum type="alphaLcParenR"/>
            </a:pPr>
            <a:r>
              <a:rPr lang="en-US" dirty="0"/>
              <a:t>Correlation with target variable</a:t>
            </a:r>
          </a:p>
          <a:p>
            <a:pPr marL="800100" lvl="1" indent="-342900">
              <a:buFont typeface="+mj-lt"/>
              <a:buAutoNum type="alphaLcParenR"/>
            </a:pPr>
            <a:r>
              <a:rPr lang="en-US" dirty="0"/>
              <a:t>Mutual Information</a:t>
            </a:r>
          </a:p>
          <a:p>
            <a:pPr marL="342900" indent="-342900">
              <a:buFont typeface="+mj-lt"/>
              <a:buAutoNum type="arabicPeriod"/>
            </a:pPr>
            <a:endParaRPr lang="en-US" dirty="0"/>
          </a:p>
          <a:p>
            <a:pPr marL="342900" indent="-342900">
              <a:buFont typeface="+mj-lt"/>
              <a:buAutoNum type="arabicPeriod"/>
            </a:pPr>
            <a:r>
              <a:rPr lang="en-US" dirty="0"/>
              <a:t>Base model from literature: Logistic Regression</a:t>
            </a:r>
          </a:p>
          <a:p>
            <a:pPr marL="342900" indent="-342900">
              <a:buFont typeface="+mj-lt"/>
              <a:buAutoNum type="arabicPeriod"/>
            </a:pPr>
            <a:endParaRPr lang="en-US" dirty="0"/>
          </a:p>
          <a:p>
            <a:pPr marL="342900" indent="-342900">
              <a:buFont typeface="+mj-lt"/>
              <a:buAutoNum type="arabicPeriod"/>
            </a:pPr>
            <a:r>
              <a:rPr lang="en-US" dirty="0"/>
              <a:t>Why did we use confusion matrices for model evaluation?</a:t>
            </a:r>
          </a:p>
          <a:p>
            <a:pPr marL="800100" lvl="1" indent="-342900">
              <a:buFont typeface="+mj-lt"/>
              <a:buAutoNum type="alphaLcParenR"/>
            </a:pPr>
            <a:r>
              <a:rPr lang="en-US" dirty="0"/>
              <a:t>Classification performance metrics: user/producer accuracy, kappa coefficient</a:t>
            </a:r>
          </a:p>
          <a:p>
            <a:pPr marL="800100" lvl="1" indent="-342900">
              <a:buFont typeface="+mj-lt"/>
              <a:buAutoNum type="alphaLcParenR"/>
            </a:pPr>
            <a:r>
              <a:rPr lang="en-US" dirty="0"/>
              <a:t>Resample training data</a:t>
            </a:r>
          </a:p>
        </p:txBody>
      </p:sp>
      <p:sp>
        <p:nvSpPr>
          <p:cNvPr id="6" name="TextBox 5">
            <a:extLst>
              <a:ext uri="{FF2B5EF4-FFF2-40B4-BE49-F238E27FC236}">
                <a16:creationId xmlns:a16="http://schemas.microsoft.com/office/drawing/2014/main" id="{BF4D69D0-4EC9-4C1C-8825-1051C82F039F}"/>
              </a:ext>
            </a:extLst>
          </p:cNvPr>
          <p:cNvSpPr txBox="1"/>
          <p:nvPr/>
        </p:nvSpPr>
        <p:spPr>
          <a:xfrm>
            <a:off x="6011333" y="1550029"/>
            <a:ext cx="5664200" cy="3139321"/>
          </a:xfrm>
          <a:prstGeom prst="rect">
            <a:avLst/>
          </a:prstGeom>
          <a:noFill/>
          <a:ln>
            <a:solidFill>
              <a:schemeClr val="tx1"/>
            </a:solidFill>
          </a:ln>
        </p:spPr>
        <p:txBody>
          <a:bodyPr wrap="square">
            <a:spAutoFit/>
          </a:bodyPr>
          <a:lstStyle/>
          <a:p>
            <a:pPr marL="342900" indent="-342900">
              <a:buFont typeface="+mj-lt"/>
              <a:buAutoNum type="arabicPeriod" startAt="5"/>
            </a:pPr>
            <a:r>
              <a:rPr lang="en-US" dirty="0"/>
              <a:t>Algorithms</a:t>
            </a:r>
          </a:p>
          <a:p>
            <a:pPr marL="800100" lvl="1" indent="-342900">
              <a:buFont typeface="+mj-lt"/>
              <a:buAutoNum type="alphaLcParenR"/>
            </a:pPr>
            <a:r>
              <a:rPr lang="en-US" dirty="0"/>
              <a:t>Random Forest with Bootstrap Aggregation</a:t>
            </a:r>
          </a:p>
          <a:p>
            <a:pPr marL="800100" lvl="1" indent="-342900">
              <a:buFont typeface="+mj-lt"/>
              <a:buAutoNum type="alphaLcParenR"/>
            </a:pPr>
            <a:r>
              <a:rPr lang="en-US" dirty="0"/>
              <a:t>Random Forest with Adaptive Boosting</a:t>
            </a:r>
          </a:p>
          <a:p>
            <a:pPr marL="800100" lvl="1" indent="-342900">
              <a:buFont typeface="+mj-lt"/>
              <a:buAutoNum type="alphaLcParenR"/>
            </a:pPr>
            <a:r>
              <a:rPr lang="en-US" dirty="0"/>
              <a:t>Perceptron: One vs All and One vs One</a:t>
            </a:r>
          </a:p>
          <a:p>
            <a:pPr marL="800100" lvl="1" indent="-342900">
              <a:buFont typeface="+mj-lt"/>
              <a:buAutoNum type="alphaLcParenR"/>
            </a:pPr>
            <a:r>
              <a:rPr lang="en-US" dirty="0"/>
              <a:t>Support Vector Machines: One vs All and One vs One</a:t>
            </a:r>
          </a:p>
          <a:p>
            <a:pPr marL="800100" lvl="1" indent="-342900">
              <a:buFont typeface="+mj-lt"/>
              <a:buAutoNum type="alphaLcParenR"/>
            </a:pPr>
            <a:r>
              <a:rPr lang="en-US" dirty="0"/>
              <a:t>Neural Networks: fully connected multi-layer neural networks</a:t>
            </a:r>
          </a:p>
          <a:p>
            <a:pPr marL="800100" lvl="1" indent="-342900">
              <a:buFont typeface="+mj-lt"/>
              <a:buAutoNum type="alphaLcParenR"/>
            </a:pPr>
            <a:endParaRPr lang="en-US" dirty="0"/>
          </a:p>
          <a:p>
            <a:pPr marL="342900" indent="-342900">
              <a:buFont typeface="+mj-lt"/>
              <a:buAutoNum type="arabicPeriod" startAt="5"/>
            </a:pPr>
            <a:r>
              <a:rPr lang="en-US" dirty="0"/>
              <a:t>Future Work</a:t>
            </a:r>
          </a:p>
        </p:txBody>
      </p:sp>
      <p:sp>
        <p:nvSpPr>
          <p:cNvPr id="4" name="Slide Number Placeholder 3">
            <a:extLst>
              <a:ext uri="{FF2B5EF4-FFF2-40B4-BE49-F238E27FC236}">
                <a16:creationId xmlns:a16="http://schemas.microsoft.com/office/drawing/2014/main" id="{E774B1D5-A78D-4051-82B2-BC581EF396DF}"/>
              </a:ext>
            </a:extLst>
          </p:cNvPr>
          <p:cNvSpPr>
            <a:spLocks noGrp="1"/>
          </p:cNvSpPr>
          <p:nvPr>
            <p:ph type="sldNum" sz="quarter" idx="12"/>
          </p:nvPr>
        </p:nvSpPr>
        <p:spPr/>
        <p:txBody>
          <a:bodyPr/>
          <a:lstStyle/>
          <a:p>
            <a:fld id="{F18A0AEE-32A2-491A-A534-364C1C1E6E4B}" type="slidenum">
              <a:rPr lang="en-US" smtClean="0"/>
              <a:t>3</a:t>
            </a:fld>
            <a:endParaRPr lang="en-US"/>
          </a:p>
        </p:txBody>
      </p:sp>
      <p:sp>
        <p:nvSpPr>
          <p:cNvPr id="7" name="Rectangle 6">
            <a:extLst>
              <a:ext uri="{FF2B5EF4-FFF2-40B4-BE49-F238E27FC236}">
                <a16:creationId xmlns:a16="http://schemas.microsoft.com/office/drawing/2014/main" id="{96E73939-2487-4DCD-9AD3-C32C00D3C2C2}"/>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38137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Dataset Description and Pre-Processing</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4</a:t>
            </a:fld>
            <a:endParaRPr lang="en-US"/>
          </a:p>
        </p:txBody>
      </p:sp>
    </p:spTree>
    <p:extLst>
      <p:ext uri="{BB962C8B-B14F-4D97-AF65-F5344CB8AC3E}">
        <p14:creationId xmlns:p14="http://schemas.microsoft.com/office/powerpoint/2010/main" val="215147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C7E2-E1EE-4D93-9182-F709258A811F}"/>
              </a:ext>
            </a:extLst>
          </p:cNvPr>
          <p:cNvSpPr>
            <a:spLocks noGrp="1"/>
          </p:cNvSpPr>
          <p:nvPr>
            <p:ph type="title"/>
          </p:nvPr>
        </p:nvSpPr>
        <p:spPr>
          <a:xfrm>
            <a:off x="389468" y="365125"/>
            <a:ext cx="4999566" cy="1325563"/>
          </a:xfrm>
        </p:spPr>
        <p:txBody>
          <a:bodyPr/>
          <a:lstStyle/>
          <a:p>
            <a:r>
              <a:rPr lang="en-US" dirty="0"/>
              <a:t>Dataset Description</a:t>
            </a:r>
          </a:p>
        </p:txBody>
      </p:sp>
      <p:sp>
        <p:nvSpPr>
          <p:cNvPr id="3" name="Content Placeholder 2">
            <a:extLst>
              <a:ext uri="{FF2B5EF4-FFF2-40B4-BE49-F238E27FC236}">
                <a16:creationId xmlns:a16="http://schemas.microsoft.com/office/drawing/2014/main" id="{FE9D6739-B47F-4558-A98E-EFF177AAB965}"/>
              </a:ext>
            </a:extLst>
          </p:cNvPr>
          <p:cNvSpPr>
            <a:spLocks noGrp="1"/>
          </p:cNvSpPr>
          <p:nvPr>
            <p:ph idx="1"/>
          </p:nvPr>
        </p:nvSpPr>
        <p:spPr>
          <a:xfrm>
            <a:off x="389468" y="1690688"/>
            <a:ext cx="3855232" cy="4593696"/>
          </a:xfrm>
        </p:spPr>
        <p:txBody>
          <a:bodyPr>
            <a:normAutofit lnSpcReduction="10000"/>
          </a:bodyPr>
          <a:lstStyle/>
          <a:p>
            <a:r>
              <a:rPr lang="en-US" dirty="0"/>
              <a:t>Total observations in raw data: ~ 1.5 million</a:t>
            </a:r>
          </a:p>
          <a:p>
            <a:r>
              <a:rPr lang="en-US" dirty="0"/>
              <a:t>Data cleaning: </a:t>
            </a:r>
            <a:r>
              <a:rPr lang="en-US" dirty="0">
                <a:solidFill>
                  <a:srgbClr val="0070C0"/>
                </a:solidFill>
              </a:rPr>
              <a:t>cleanData.py</a:t>
            </a:r>
          </a:p>
          <a:p>
            <a:pPr lvl="1"/>
            <a:r>
              <a:rPr lang="en-US" dirty="0"/>
              <a:t>Remove irrelevant columns (refer screenshot on right)</a:t>
            </a:r>
          </a:p>
          <a:p>
            <a:pPr lvl="1"/>
            <a:r>
              <a:rPr lang="en-US" dirty="0"/>
              <a:t>Calculate incident time by subtracting end and start timestamps (in ISO time format)</a:t>
            </a:r>
          </a:p>
          <a:p>
            <a:pPr lvl="1"/>
            <a:r>
              <a:rPr lang="en-US" dirty="0"/>
              <a:t>Remove all </a:t>
            </a:r>
            <a:r>
              <a:rPr lang="en-US" dirty="0" err="1"/>
              <a:t>NaN</a:t>
            </a:r>
            <a:r>
              <a:rPr lang="en-US" dirty="0"/>
              <a:t> values</a:t>
            </a:r>
          </a:p>
          <a:p>
            <a:pPr lvl="1"/>
            <a:endParaRPr lang="en-US" dirty="0"/>
          </a:p>
          <a:p>
            <a:r>
              <a:rPr lang="en-US" dirty="0"/>
              <a:t>Total observations retained after data cleaning: ~ 900k</a:t>
            </a:r>
          </a:p>
        </p:txBody>
      </p:sp>
      <p:sp>
        <p:nvSpPr>
          <p:cNvPr id="7" name="Rectangle 6">
            <a:extLst>
              <a:ext uri="{FF2B5EF4-FFF2-40B4-BE49-F238E27FC236}">
                <a16:creationId xmlns:a16="http://schemas.microsoft.com/office/drawing/2014/main" id="{70A5290D-DAF0-4235-AAF6-9B3787BABB91}"/>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9" name="Picture 8">
            <a:extLst>
              <a:ext uri="{FF2B5EF4-FFF2-40B4-BE49-F238E27FC236}">
                <a16:creationId xmlns:a16="http://schemas.microsoft.com/office/drawing/2014/main" id="{DABD0FB5-4D7D-49A1-8379-1C13D72F228B}"/>
              </a:ext>
            </a:extLst>
          </p:cNvPr>
          <p:cNvPicPr>
            <a:picLocks noChangeAspect="1"/>
          </p:cNvPicPr>
          <p:nvPr/>
        </p:nvPicPr>
        <p:blipFill>
          <a:blip r:embed="rId2"/>
          <a:stretch>
            <a:fillRect/>
          </a:stretch>
        </p:blipFill>
        <p:spPr>
          <a:xfrm>
            <a:off x="4984533" y="3832497"/>
            <a:ext cx="6369266" cy="2888978"/>
          </a:xfrm>
          <a:prstGeom prst="rect">
            <a:avLst/>
          </a:prstGeom>
        </p:spPr>
      </p:pic>
      <p:pic>
        <p:nvPicPr>
          <p:cNvPr id="11" name="Picture 10">
            <a:extLst>
              <a:ext uri="{FF2B5EF4-FFF2-40B4-BE49-F238E27FC236}">
                <a16:creationId xmlns:a16="http://schemas.microsoft.com/office/drawing/2014/main" id="{A1D26CE0-DF1D-41ED-B844-02EFBF11B08E}"/>
              </a:ext>
            </a:extLst>
          </p:cNvPr>
          <p:cNvPicPr>
            <a:picLocks noChangeAspect="1"/>
          </p:cNvPicPr>
          <p:nvPr/>
        </p:nvPicPr>
        <p:blipFill>
          <a:blip r:embed="rId3"/>
          <a:stretch>
            <a:fillRect/>
          </a:stretch>
        </p:blipFill>
        <p:spPr>
          <a:xfrm>
            <a:off x="6608232" y="280458"/>
            <a:ext cx="4745567" cy="3467372"/>
          </a:xfrm>
          <a:prstGeom prst="rect">
            <a:avLst/>
          </a:prstGeom>
        </p:spPr>
      </p:pic>
      <p:sp>
        <p:nvSpPr>
          <p:cNvPr id="13" name="Slide Number Placeholder 12">
            <a:extLst>
              <a:ext uri="{FF2B5EF4-FFF2-40B4-BE49-F238E27FC236}">
                <a16:creationId xmlns:a16="http://schemas.microsoft.com/office/drawing/2014/main" id="{D8FC4CFF-47B2-434E-9EB4-F26F21E5A798}"/>
              </a:ext>
            </a:extLst>
          </p:cNvPr>
          <p:cNvSpPr>
            <a:spLocks noGrp="1"/>
          </p:cNvSpPr>
          <p:nvPr>
            <p:ph type="sldNum" sz="quarter" idx="12"/>
          </p:nvPr>
        </p:nvSpPr>
        <p:spPr/>
        <p:txBody>
          <a:bodyPr/>
          <a:lstStyle/>
          <a:p>
            <a:fld id="{F18A0AEE-32A2-491A-A534-364C1C1E6E4B}" type="slidenum">
              <a:rPr lang="en-US" smtClean="0"/>
              <a:t>5</a:t>
            </a:fld>
            <a:endParaRPr lang="en-US"/>
          </a:p>
        </p:txBody>
      </p:sp>
    </p:spTree>
    <p:extLst>
      <p:ext uri="{BB962C8B-B14F-4D97-AF65-F5344CB8AC3E}">
        <p14:creationId xmlns:p14="http://schemas.microsoft.com/office/powerpoint/2010/main" val="370407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6D6D-0E3F-477D-B5CD-A137A4BEA787}"/>
              </a:ext>
            </a:extLst>
          </p:cNvPr>
          <p:cNvSpPr>
            <a:spLocks noGrp="1"/>
          </p:cNvSpPr>
          <p:nvPr>
            <p:ph type="title"/>
          </p:nvPr>
        </p:nvSpPr>
        <p:spPr/>
        <p:txBody>
          <a:bodyPr/>
          <a:lstStyle/>
          <a:p>
            <a:r>
              <a:rPr lang="en-US" dirty="0"/>
              <a:t>Variables in Raw Data</a:t>
            </a:r>
          </a:p>
        </p:txBody>
      </p:sp>
      <p:sp>
        <p:nvSpPr>
          <p:cNvPr id="4" name="Rectangle 3">
            <a:extLst>
              <a:ext uri="{FF2B5EF4-FFF2-40B4-BE49-F238E27FC236}">
                <a16:creationId xmlns:a16="http://schemas.microsoft.com/office/drawing/2014/main" id="{2FF8EA8A-0772-451B-B2C2-24CE11C71437}"/>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6" name="Picture 5">
            <a:extLst>
              <a:ext uri="{FF2B5EF4-FFF2-40B4-BE49-F238E27FC236}">
                <a16:creationId xmlns:a16="http://schemas.microsoft.com/office/drawing/2014/main" id="{3747ECD0-72C5-4381-BF0F-65096DAD36EE}"/>
              </a:ext>
            </a:extLst>
          </p:cNvPr>
          <p:cNvPicPr>
            <a:picLocks noChangeAspect="1"/>
          </p:cNvPicPr>
          <p:nvPr/>
        </p:nvPicPr>
        <p:blipFill rotWithShape="1">
          <a:blip r:embed="rId2"/>
          <a:srcRect b="47284"/>
          <a:stretch/>
        </p:blipFill>
        <p:spPr>
          <a:xfrm>
            <a:off x="1017937" y="1463830"/>
            <a:ext cx="6091604" cy="3360719"/>
          </a:xfrm>
          <a:prstGeom prst="rect">
            <a:avLst/>
          </a:prstGeom>
          <a:ln>
            <a:solidFill>
              <a:schemeClr val="tx1"/>
            </a:solidFill>
          </a:ln>
        </p:spPr>
      </p:pic>
      <p:pic>
        <p:nvPicPr>
          <p:cNvPr id="7" name="Picture 6">
            <a:extLst>
              <a:ext uri="{FF2B5EF4-FFF2-40B4-BE49-F238E27FC236}">
                <a16:creationId xmlns:a16="http://schemas.microsoft.com/office/drawing/2014/main" id="{2B498EC3-2504-41A5-80BE-9052AA001DFA}"/>
              </a:ext>
            </a:extLst>
          </p:cNvPr>
          <p:cNvPicPr>
            <a:picLocks noChangeAspect="1"/>
          </p:cNvPicPr>
          <p:nvPr/>
        </p:nvPicPr>
        <p:blipFill rotWithShape="1">
          <a:blip r:embed="rId2"/>
          <a:srcRect t="52631" r="43929"/>
          <a:stretch/>
        </p:blipFill>
        <p:spPr>
          <a:xfrm>
            <a:off x="7603271" y="1804722"/>
            <a:ext cx="3415623" cy="3019827"/>
          </a:xfrm>
          <a:prstGeom prst="rect">
            <a:avLst/>
          </a:prstGeom>
          <a:ln>
            <a:solidFill>
              <a:schemeClr val="tx1"/>
            </a:solidFill>
          </a:ln>
        </p:spPr>
      </p:pic>
      <p:sp>
        <p:nvSpPr>
          <p:cNvPr id="8" name="TextBox 7">
            <a:extLst>
              <a:ext uri="{FF2B5EF4-FFF2-40B4-BE49-F238E27FC236}">
                <a16:creationId xmlns:a16="http://schemas.microsoft.com/office/drawing/2014/main" id="{1FBB1810-A3E6-45C5-9F75-AD84BFD6C351}"/>
              </a:ext>
            </a:extLst>
          </p:cNvPr>
          <p:cNvSpPr txBox="1"/>
          <p:nvPr/>
        </p:nvSpPr>
        <p:spPr>
          <a:xfrm>
            <a:off x="493123" y="4938583"/>
            <a:ext cx="112057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Severity (first column) is the target variable.</a:t>
            </a:r>
          </a:p>
          <a:p>
            <a:pPr marL="285750" indent="-285750">
              <a:buFont typeface="Arial" panose="020B0604020202020204" pitchFamily="34" charset="0"/>
              <a:buChar char="•"/>
            </a:pPr>
            <a:r>
              <a:rPr lang="en-US" dirty="0"/>
              <a:t>Severity classes: low (2), medium (3), high (4)</a:t>
            </a:r>
          </a:p>
          <a:p>
            <a:pPr marL="742950" lvl="1" indent="-285750">
              <a:buFont typeface="Arial" panose="020B0604020202020204" pitchFamily="34" charset="0"/>
              <a:buChar char="•"/>
            </a:pPr>
            <a:r>
              <a:rPr lang="en-US" dirty="0"/>
              <a:t>Very minor accidents (class 1) is merged with class low (2) because of low number of observations.</a:t>
            </a:r>
          </a:p>
          <a:p>
            <a:pPr marL="285750" indent="-285750">
              <a:buFont typeface="Arial" panose="020B0604020202020204" pitchFamily="34" charset="0"/>
              <a:buChar char="•"/>
            </a:pPr>
            <a:r>
              <a:rPr lang="en-US" dirty="0"/>
              <a:t>The Boolean “</a:t>
            </a:r>
            <a:r>
              <a:rPr lang="en-US" dirty="0" err="1"/>
              <a:t>preCovid</a:t>
            </a:r>
            <a:r>
              <a:rPr lang="en-US" dirty="0"/>
              <a:t>” was used to identify whether the incident happened before or after February 2020. This variable was found to be correlated with severity.</a:t>
            </a:r>
          </a:p>
        </p:txBody>
      </p:sp>
      <p:sp>
        <p:nvSpPr>
          <p:cNvPr id="10" name="Slide Number Placeholder 9">
            <a:extLst>
              <a:ext uri="{FF2B5EF4-FFF2-40B4-BE49-F238E27FC236}">
                <a16:creationId xmlns:a16="http://schemas.microsoft.com/office/drawing/2014/main" id="{C43F0DF1-7C50-48EF-8386-39DAE9E1EE31}"/>
              </a:ext>
            </a:extLst>
          </p:cNvPr>
          <p:cNvSpPr>
            <a:spLocks noGrp="1"/>
          </p:cNvSpPr>
          <p:nvPr>
            <p:ph type="sldNum" sz="quarter" idx="12"/>
          </p:nvPr>
        </p:nvSpPr>
        <p:spPr/>
        <p:txBody>
          <a:bodyPr/>
          <a:lstStyle/>
          <a:p>
            <a:fld id="{F18A0AEE-32A2-491A-A534-364C1C1E6E4B}" type="slidenum">
              <a:rPr lang="en-US" smtClean="0"/>
              <a:t>6</a:t>
            </a:fld>
            <a:endParaRPr lang="en-US"/>
          </a:p>
        </p:txBody>
      </p:sp>
    </p:spTree>
    <p:extLst>
      <p:ext uri="{BB962C8B-B14F-4D97-AF65-F5344CB8AC3E}">
        <p14:creationId xmlns:p14="http://schemas.microsoft.com/office/powerpoint/2010/main" val="337852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52A8-DE54-467E-B466-69FCA01F9748}"/>
              </a:ext>
            </a:extLst>
          </p:cNvPr>
          <p:cNvSpPr>
            <a:spLocks noGrp="1"/>
          </p:cNvSpPr>
          <p:nvPr>
            <p:ph type="title"/>
          </p:nvPr>
        </p:nvSpPr>
        <p:spPr/>
        <p:txBody>
          <a:bodyPr/>
          <a:lstStyle/>
          <a:p>
            <a:r>
              <a:rPr lang="en-US" dirty="0"/>
              <a:t>Screenshot of Raw Data</a:t>
            </a:r>
          </a:p>
        </p:txBody>
      </p:sp>
      <p:sp>
        <p:nvSpPr>
          <p:cNvPr id="4" name="Rectangle 3">
            <a:extLst>
              <a:ext uri="{FF2B5EF4-FFF2-40B4-BE49-F238E27FC236}">
                <a16:creationId xmlns:a16="http://schemas.microsoft.com/office/drawing/2014/main" id="{990E4754-BF4B-4FD0-B9A7-392ECB5CD003}"/>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6" name="Picture 5">
            <a:extLst>
              <a:ext uri="{FF2B5EF4-FFF2-40B4-BE49-F238E27FC236}">
                <a16:creationId xmlns:a16="http://schemas.microsoft.com/office/drawing/2014/main" id="{56F295F8-4EC6-4D14-8D66-F4521480142E}"/>
              </a:ext>
            </a:extLst>
          </p:cNvPr>
          <p:cNvPicPr>
            <a:picLocks noChangeAspect="1"/>
          </p:cNvPicPr>
          <p:nvPr/>
        </p:nvPicPr>
        <p:blipFill>
          <a:blip r:embed="rId2"/>
          <a:stretch>
            <a:fillRect/>
          </a:stretch>
        </p:blipFill>
        <p:spPr>
          <a:xfrm>
            <a:off x="0" y="1690688"/>
            <a:ext cx="12192000" cy="3065908"/>
          </a:xfrm>
          <a:prstGeom prst="rect">
            <a:avLst/>
          </a:prstGeom>
        </p:spPr>
      </p:pic>
      <p:sp>
        <p:nvSpPr>
          <p:cNvPr id="7" name="TextBox 6">
            <a:extLst>
              <a:ext uri="{FF2B5EF4-FFF2-40B4-BE49-F238E27FC236}">
                <a16:creationId xmlns:a16="http://schemas.microsoft.com/office/drawing/2014/main" id="{C0E79C3B-A288-46CE-853E-DAB54D010F2B}"/>
              </a:ext>
            </a:extLst>
          </p:cNvPr>
          <p:cNvSpPr txBox="1"/>
          <p:nvPr/>
        </p:nvSpPr>
        <p:spPr>
          <a:xfrm>
            <a:off x="1375954" y="5167312"/>
            <a:ext cx="9778981" cy="646331"/>
          </a:xfrm>
          <a:prstGeom prst="rect">
            <a:avLst/>
          </a:prstGeom>
          <a:noFill/>
        </p:spPr>
        <p:txBody>
          <a:bodyPr wrap="square" rtlCol="0">
            <a:spAutoFit/>
          </a:bodyPr>
          <a:lstStyle/>
          <a:p>
            <a:r>
              <a:rPr lang="en-US" dirty="0"/>
              <a:t>After converting categorical predictors to one-hot variables, we have 207 predictor variables. </a:t>
            </a:r>
          </a:p>
        </p:txBody>
      </p:sp>
      <p:sp>
        <p:nvSpPr>
          <p:cNvPr id="9" name="Slide Number Placeholder 8">
            <a:extLst>
              <a:ext uri="{FF2B5EF4-FFF2-40B4-BE49-F238E27FC236}">
                <a16:creationId xmlns:a16="http://schemas.microsoft.com/office/drawing/2014/main" id="{8D3EDF6F-EC68-4AC2-A788-57D620CC4F91}"/>
              </a:ext>
            </a:extLst>
          </p:cNvPr>
          <p:cNvSpPr>
            <a:spLocks noGrp="1"/>
          </p:cNvSpPr>
          <p:nvPr>
            <p:ph type="sldNum" sz="quarter" idx="12"/>
          </p:nvPr>
        </p:nvSpPr>
        <p:spPr/>
        <p:txBody>
          <a:bodyPr/>
          <a:lstStyle/>
          <a:p>
            <a:fld id="{F18A0AEE-32A2-491A-A534-364C1C1E6E4B}" type="slidenum">
              <a:rPr lang="en-US" smtClean="0"/>
              <a:t>7</a:t>
            </a:fld>
            <a:endParaRPr lang="en-US"/>
          </a:p>
        </p:txBody>
      </p:sp>
    </p:spTree>
    <p:extLst>
      <p:ext uri="{BB962C8B-B14F-4D97-AF65-F5344CB8AC3E}">
        <p14:creationId xmlns:p14="http://schemas.microsoft.com/office/powerpoint/2010/main" val="294580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B7F8-A472-4F25-9FC3-91B7294DC7DD}"/>
              </a:ext>
            </a:extLst>
          </p:cNvPr>
          <p:cNvSpPr>
            <a:spLocks noGrp="1"/>
          </p:cNvSpPr>
          <p:nvPr>
            <p:ph type="title"/>
          </p:nvPr>
        </p:nvSpPr>
        <p:spPr/>
        <p:txBody>
          <a:bodyPr/>
          <a:lstStyle/>
          <a:p>
            <a:r>
              <a:rPr lang="en-US" dirty="0"/>
              <a:t>Pearson Correlation Matrix of Features</a:t>
            </a:r>
          </a:p>
        </p:txBody>
      </p:sp>
      <p:sp>
        <p:nvSpPr>
          <p:cNvPr id="4" name="Slide Number Placeholder 3">
            <a:extLst>
              <a:ext uri="{FF2B5EF4-FFF2-40B4-BE49-F238E27FC236}">
                <a16:creationId xmlns:a16="http://schemas.microsoft.com/office/drawing/2014/main" id="{1EC2DBC2-E66C-4E08-8341-32C6B6DADE1D}"/>
              </a:ext>
            </a:extLst>
          </p:cNvPr>
          <p:cNvSpPr>
            <a:spLocks noGrp="1"/>
          </p:cNvSpPr>
          <p:nvPr>
            <p:ph type="sldNum" sz="quarter" idx="12"/>
          </p:nvPr>
        </p:nvSpPr>
        <p:spPr/>
        <p:txBody>
          <a:bodyPr/>
          <a:lstStyle/>
          <a:p>
            <a:fld id="{F18A0AEE-32A2-491A-A534-364C1C1E6E4B}" type="slidenum">
              <a:rPr lang="en-US" smtClean="0"/>
              <a:t>8</a:t>
            </a:fld>
            <a:endParaRPr lang="en-US"/>
          </a:p>
        </p:txBody>
      </p:sp>
      <p:pic>
        <p:nvPicPr>
          <p:cNvPr id="8" name="Graphic 7">
            <a:extLst>
              <a:ext uri="{FF2B5EF4-FFF2-40B4-BE49-F238E27FC236}">
                <a16:creationId xmlns:a16="http://schemas.microsoft.com/office/drawing/2014/main" id="{D6A7858C-BBDB-4BAD-A774-181CCBEF94A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460" b="5781"/>
          <a:stretch/>
        </p:blipFill>
        <p:spPr>
          <a:xfrm>
            <a:off x="6220594" y="2569005"/>
            <a:ext cx="5120640" cy="4288995"/>
          </a:xfrm>
          <a:prstGeom prst="rect">
            <a:avLst/>
          </a:prstGeom>
        </p:spPr>
      </p:pic>
      <p:sp>
        <p:nvSpPr>
          <p:cNvPr id="9" name="TextBox 8">
            <a:extLst>
              <a:ext uri="{FF2B5EF4-FFF2-40B4-BE49-F238E27FC236}">
                <a16:creationId xmlns:a16="http://schemas.microsoft.com/office/drawing/2014/main" id="{0CADD6B1-0875-4FB5-B0C1-69BE85606233}"/>
              </a:ext>
            </a:extLst>
          </p:cNvPr>
          <p:cNvSpPr txBox="1"/>
          <p:nvPr/>
        </p:nvSpPr>
        <p:spPr>
          <a:xfrm>
            <a:off x="729382" y="1266017"/>
            <a:ext cx="4828419" cy="1200329"/>
          </a:xfrm>
          <a:prstGeom prst="rect">
            <a:avLst/>
          </a:prstGeom>
          <a:noFill/>
        </p:spPr>
        <p:txBody>
          <a:bodyPr wrap="square" rtlCol="0">
            <a:spAutoFit/>
          </a:bodyPr>
          <a:lstStyle/>
          <a:p>
            <a:r>
              <a:rPr lang="en-US" dirty="0"/>
              <a:t>Pearson correlation matrix: all variables in raw data</a:t>
            </a:r>
          </a:p>
          <a:p>
            <a:r>
              <a:rPr lang="en-US" dirty="0">
                <a:solidFill>
                  <a:srgbClr val="0070C0"/>
                </a:solidFill>
              </a:rPr>
              <a:t>Variables are not highly correlated among each other</a:t>
            </a:r>
          </a:p>
        </p:txBody>
      </p:sp>
      <p:sp>
        <p:nvSpPr>
          <p:cNvPr id="10" name="TextBox 9">
            <a:extLst>
              <a:ext uri="{FF2B5EF4-FFF2-40B4-BE49-F238E27FC236}">
                <a16:creationId xmlns:a16="http://schemas.microsoft.com/office/drawing/2014/main" id="{7388C90D-72D6-4FED-AEFB-48C45BFA90B8}"/>
              </a:ext>
            </a:extLst>
          </p:cNvPr>
          <p:cNvSpPr txBox="1"/>
          <p:nvPr/>
        </p:nvSpPr>
        <p:spPr>
          <a:xfrm>
            <a:off x="5946277" y="1266017"/>
            <a:ext cx="5777438" cy="1200329"/>
          </a:xfrm>
          <a:prstGeom prst="rect">
            <a:avLst/>
          </a:prstGeom>
          <a:noFill/>
        </p:spPr>
        <p:txBody>
          <a:bodyPr wrap="square" rtlCol="0">
            <a:spAutoFit/>
          </a:bodyPr>
          <a:lstStyle/>
          <a:p>
            <a:r>
              <a:rPr lang="en-US" dirty="0"/>
              <a:t>Pearson correlation matrix: all variables in raw data</a:t>
            </a:r>
          </a:p>
          <a:p>
            <a:r>
              <a:rPr lang="en-US" dirty="0"/>
              <a:t>Binary Image: white pixels for abs(</a:t>
            </a:r>
            <a:r>
              <a:rPr lang="en-US" dirty="0" err="1"/>
              <a:t>corr</a:t>
            </a:r>
            <a:r>
              <a:rPr lang="en-US" dirty="0"/>
              <a:t>)&gt;0.5 i.e. strong correlations</a:t>
            </a:r>
          </a:p>
        </p:txBody>
      </p:sp>
      <p:pic>
        <p:nvPicPr>
          <p:cNvPr id="11" name="Graphic 10">
            <a:extLst>
              <a:ext uri="{FF2B5EF4-FFF2-40B4-BE49-F238E27FC236}">
                <a16:creationId xmlns:a16="http://schemas.microsoft.com/office/drawing/2014/main" id="{048B6330-F6EE-4617-976C-3A229DB8AB9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119" b="6122"/>
          <a:stretch/>
        </p:blipFill>
        <p:spPr>
          <a:xfrm>
            <a:off x="583272" y="2569005"/>
            <a:ext cx="5120640" cy="4288994"/>
          </a:xfrm>
          <a:prstGeom prst="rect">
            <a:avLst/>
          </a:prstGeom>
        </p:spPr>
      </p:pic>
      <p:sp>
        <p:nvSpPr>
          <p:cNvPr id="13" name="Rectangle 12">
            <a:extLst>
              <a:ext uri="{FF2B5EF4-FFF2-40B4-BE49-F238E27FC236}">
                <a16:creationId xmlns:a16="http://schemas.microsoft.com/office/drawing/2014/main" id="{3651FA18-152B-4876-A822-C3C2D01F4AC4}"/>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spTree>
    <p:extLst>
      <p:ext uri="{BB962C8B-B14F-4D97-AF65-F5344CB8AC3E}">
        <p14:creationId xmlns:p14="http://schemas.microsoft.com/office/powerpoint/2010/main" val="258159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F091-548B-499B-B4D2-DA1E58616040}"/>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7E3F0BD8-06CB-4B12-BE98-C2261E077FC8}"/>
              </a:ext>
            </a:extLst>
          </p:cNvPr>
          <p:cNvSpPr>
            <a:spLocks noGrp="1"/>
          </p:cNvSpPr>
          <p:nvPr>
            <p:ph idx="1"/>
          </p:nvPr>
        </p:nvSpPr>
        <p:spPr>
          <a:xfrm>
            <a:off x="208230" y="1479665"/>
            <a:ext cx="3911009" cy="2074558"/>
          </a:xfrm>
        </p:spPr>
        <p:txBody>
          <a:bodyPr/>
          <a:lstStyle/>
          <a:p>
            <a:pPr marL="0" indent="0">
              <a:buNone/>
            </a:pPr>
            <a:r>
              <a:rPr lang="en-US" b="1" dirty="0"/>
              <a:t>Correlation matrix criterion: </a:t>
            </a:r>
            <a:r>
              <a:rPr lang="en-US" dirty="0"/>
              <a:t>correlation of possible features with target.</a:t>
            </a:r>
          </a:p>
          <a:p>
            <a:pPr marL="457200" lvl="1" indent="0">
              <a:buNone/>
            </a:pPr>
            <a:r>
              <a:rPr lang="en-US" dirty="0"/>
              <a:t>If abs(</a:t>
            </a:r>
            <a:r>
              <a:rPr lang="en-US" dirty="0" err="1"/>
              <a:t>corr</a:t>
            </a:r>
            <a:r>
              <a:rPr lang="en-US" dirty="0"/>
              <a:t>)&gt;0.05, then we select that feature.</a:t>
            </a:r>
          </a:p>
        </p:txBody>
      </p:sp>
      <p:sp>
        <p:nvSpPr>
          <p:cNvPr id="4" name="Slide Number Placeholder 3">
            <a:extLst>
              <a:ext uri="{FF2B5EF4-FFF2-40B4-BE49-F238E27FC236}">
                <a16:creationId xmlns:a16="http://schemas.microsoft.com/office/drawing/2014/main" id="{7329E3FA-3FFF-44E2-8DE0-AFBE690A6D43}"/>
              </a:ext>
            </a:extLst>
          </p:cNvPr>
          <p:cNvSpPr>
            <a:spLocks noGrp="1"/>
          </p:cNvSpPr>
          <p:nvPr>
            <p:ph type="sldNum" sz="quarter" idx="12"/>
          </p:nvPr>
        </p:nvSpPr>
        <p:spPr/>
        <p:txBody>
          <a:bodyPr/>
          <a:lstStyle/>
          <a:p>
            <a:fld id="{F18A0AEE-32A2-491A-A534-364C1C1E6E4B}" type="slidenum">
              <a:rPr lang="en-US" smtClean="0"/>
              <a:t>9</a:t>
            </a:fld>
            <a:endParaRPr lang="en-US"/>
          </a:p>
        </p:txBody>
      </p:sp>
      <p:sp>
        <p:nvSpPr>
          <p:cNvPr id="5" name="Rectangle 4">
            <a:extLst>
              <a:ext uri="{FF2B5EF4-FFF2-40B4-BE49-F238E27FC236}">
                <a16:creationId xmlns:a16="http://schemas.microsoft.com/office/drawing/2014/main" id="{24462834-6BE5-4C2C-88BB-B3E46F3FDEAB}"/>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7" name="Picture 6">
            <a:extLst>
              <a:ext uri="{FF2B5EF4-FFF2-40B4-BE49-F238E27FC236}">
                <a16:creationId xmlns:a16="http://schemas.microsoft.com/office/drawing/2014/main" id="{B48CC8F9-62F3-48AB-B4AC-A731E7E03CBA}"/>
              </a:ext>
            </a:extLst>
          </p:cNvPr>
          <p:cNvPicPr>
            <a:picLocks noChangeAspect="1"/>
          </p:cNvPicPr>
          <p:nvPr/>
        </p:nvPicPr>
        <p:blipFill>
          <a:blip r:embed="rId2"/>
          <a:stretch>
            <a:fillRect/>
          </a:stretch>
        </p:blipFill>
        <p:spPr>
          <a:xfrm>
            <a:off x="4522034" y="1479665"/>
            <a:ext cx="7201681" cy="1965766"/>
          </a:xfrm>
          <a:prstGeom prst="rect">
            <a:avLst/>
          </a:prstGeom>
        </p:spPr>
      </p:pic>
      <p:pic>
        <p:nvPicPr>
          <p:cNvPr id="9" name="Picture 8">
            <a:extLst>
              <a:ext uri="{FF2B5EF4-FFF2-40B4-BE49-F238E27FC236}">
                <a16:creationId xmlns:a16="http://schemas.microsoft.com/office/drawing/2014/main" id="{4E3B12C9-D6F9-46E7-87B3-7AB48B61930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466369" y="4702414"/>
            <a:ext cx="7240904" cy="1581980"/>
          </a:xfrm>
          <a:prstGeom prst="rect">
            <a:avLst/>
          </a:prstGeom>
        </p:spPr>
      </p:pic>
      <p:pic>
        <p:nvPicPr>
          <p:cNvPr id="11" name="Picture 10">
            <a:extLst>
              <a:ext uri="{FF2B5EF4-FFF2-40B4-BE49-F238E27FC236}">
                <a16:creationId xmlns:a16="http://schemas.microsoft.com/office/drawing/2014/main" id="{270FCAB6-8F96-41A4-854B-9BE13F7AA3D8}"/>
              </a:ext>
            </a:extLst>
          </p:cNvPr>
          <p:cNvPicPr>
            <a:picLocks noChangeAspect="1"/>
          </p:cNvPicPr>
          <p:nvPr/>
        </p:nvPicPr>
        <p:blipFill>
          <a:blip r:embed="rId5"/>
          <a:stretch>
            <a:fillRect/>
          </a:stretch>
        </p:blipFill>
        <p:spPr>
          <a:xfrm>
            <a:off x="484727" y="4782298"/>
            <a:ext cx="3802992" cy="1422211"/>
          </a:xfrm>
          <a:prstGeom prst="rect">
            <a:avLst/>
          </a:prstGeom>
        </p:spPr>
      </p:pic>
      <p:sp>
        <p:nvSpPr>
          <p:cNvPr id="13" name="TextBox 12">
            <a:extLst>
              <a:ext uri="{FF2B5EF4-FFF2-40B4-BE49-F238E27FC236}">
                <a16:creationId xmlns:a16="http://schemas.microsoft.com/office/drawing/2014/main" id="{9520A3EC-F6EF-47A9-865F-C8CE8771CF6B}"/>
              </a:ext>
            </a:extLst>
          </p:cNvPr>
          <p:cNvSpPr txBox="1"/>
          <p:nvPr/>
        </p:nvSpPr>
        <p:spPr>
          <a:xfrm>
            <a:off x="484727" y="3868278"/>
            <a:ext cx="11222546" cy="646331"/>
          </a:xfrm>
          <a:prstGeom prst="rect">
            <a:avLst/>
          </a:prstGeom>
          <a:noFill/>
        </p:spPr>
        <p:txBody>
          <a:bodyPr wrap="square">
            <a:spAutoFit/>
          </a:bodyPr>
          <a:lstStyle/>
          <a:p>
            <a:pPr marL="0" indent="0">
              <a:buNone/>
            </a:pPr>
            <a:r>
              <a:rPr lang="en-US" b="1" dirty="0"/>
              <a:t>Observation: </a:t>
            </a:r>
            <a:r>
              <a:rPr lang="en-US" dirty="0"/>
              <a:t>Selected features have high mutual information with target variable as compared to other variables.</a:t>
            </a:r>
          </a:p>
        </p:txBody>
      </p:sp>
    </p:spTree>
    <p:extLst>
      <p:ext uri="{BB962C8B-B14F-4D97-AF65-F5344CB8AC3E}">
        <p14:creationId xmlns:p14="http://schemas.microsoft.com/office/powerpoint/2010/main" val="728003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1431</Words>
  <Application>Microsoft Office PowerPoint</Application>
  <PresentationFormat>Widescreen</PresentationFormat>
  <Paragraphs>213</Paragraphs>
  <Slides>29</Slides>
  <Notes>1</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Office Theme</vt:lpstr>
      <vt:lpstr>Road Accident Severity Classification Using US Accidents Dataset</vt:lpstr>
      <vt:lpstr>Team Introduction</vt:lpstr>
      <vt:lpstr>Contents</vt:lpstr>
      <vt:lpstr>Dataset Description and Pre-Processing</vt:lpstr>
      <vt:lpstr>Dataset Description</vt:lpstr>
      <vt:lpstr>Variables in Raw Data</vt:lpstr>
      <vt:lpstr>Screenshot of Raw Data</vt:lpstr>
      <vt:lpstr>Pearson Correlation Matrix of Features</vt:lpstr>
      <vt:lpstr>Feature Selection</vt:lpstr>
      <vt:lpstr>Base Model and Evaluation Metrics</vt:lpstr>
      <vt:lpstr>Base model from literature: Logistic Regression</vt:lpstr>
      <vt:lpstr>Why Confusion Matrices?</vt:lpstr>
      <vt:lpstr>Major problem: unbalanced class membership among target variables</vt:lpstr>
      <vt:lpstr>Algorithms</vt:lpstr>
      <vt:lpstr>Algorithms</vt:lpstr>
      <vt:lpstr>Algorithms: One vs All and One vs One Methodology</vt:lpstr>
      <vt:lpstr>Results: Model Performance   (Multiclass: Not heuristic methods)</vt:lpstr>
      <vt:lpstr>Results: Model Performance   (Multiclass: heuristic methods)</vt:lpstr>
      <vt:lpstr>Results: Confusion Matrices</vt:lpstr>
      <vt:lpstr>Results: Confusion Matrices</vt:lpstr>
      <vt:lpstr>Results: Confusion Matrices</vt:lpstr>
      <vt:lpstr>Future Work</vt:lpstr>
      <vt:lpstr>Division of Work</vt:lpstr>
      <vt:lpstr>PowerPoint Presentation</vt:lpstr>
      <vt:lpstr>Appendix: Models (Unbalanced class membership)</vt:lpstr>
      <vt:lpstr>Appendix: Models (Unbalanced class membership)</vt:lpstr>
      <vt:lpstr>Appendix: Models (Unbalanced class membership)</vt:lpstr>
      <vt:lpstr>Appendix: Models (Unbalanced class membership)</vt:lpstr>
      <vt:lpstr>Appendix: Models (Unbalanced class membership)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Yuvraj</dc:creator>
  <cp:lastModifiedBy>Singh, Yuvraj</cp:lastModifiedBy>
  <cp:revision>97</cp:revision>
  <dcterms:created xsi:type="dcterms:W3CDTF">2021-11-29T21:40:13Z</dcterms:created>
  <dcterms:modified xsi:type="dcterms:W3CDTF">2021-11-30T14:57:08Z</dcterms:modified>
</cp:coreProperties>
</file>